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14" r:id="rId3"/>
    <p:sldId id="258" r:id="rId4"/>
    <p:sldId id="259" r:id="rId5"/>
    <p:sldId id="364" r:id="rId6"/>
    <p:sldId id="365" r:id="rId7"/>
    <p:sldId id="366" r:id="rId8"/>
    <p:sldId id="371" r:id="rId9"/>
    <p:sldId id="372" r:id="rId10"/>
    <p:sldId id="376" r:id="rId11"/>
    <p:sldId id="384" r:id="rId12"/>
    <p:sldId id="377" r:id="rId13"/>
    <p:sldId id="378" r:id="rId14"/>
    <p:sldId id="379" r:id="rId15"/>
    <p:sldId id="385" r:id="rId16"/>
    <p:sldId id="380" r:id="rId17"/>
    <p:sldId id="386" r:id="rId18"/>
    <p:sldId id="381" r:id="rId19"/>
    <p:sldId id="382" r:id="rId20"/>
    <p:sldId id="383" r:id="rId21"/>
    <p:sldId id="387" r:id="rId22"/>
    <p:sldId id="388" r:id="rId23"/>
    <p:sldId id="261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291" r:id="rId33"/>
    <p:sldId id="345" r:id="rId34"/>
    <p:sldId id="399" r:id="rId35"/>
    <p:sldId id="401" r:id="rId36"/>
    <p:sldId id="403" r:id="rId37"/>
    <p:sldId id="404" r:id="rId38"/>
    <p:sldId id="405" r:id="rId39"/>
    <p:sldId id="406" r:id="rId40"/>
    <p:sldId id="346" r:id="rId41"/>
    <p:sldId id="407" r:id="rId42"/>
    <p:sldId id="408" r:id="rId43"/>
    <p:sldId id="409" r:id="rId44"/>
    <p:sldId id="38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37" r:id="rId63"/>
    <p:sldId id="400" r:id="rId64"/>
    <p:sldId id="439" r:id="rId65"/>
    <p:sldId id="440" r:id="rId66"/>
    <p:sldId id="402" r:id="rId67"/>
    <p:sldId id="441" r:id="rId68"/>
    <p:sldId id="442" r:id="rId69"/>
    <p:sldId id="443" r:id="rId70"/>
    <p:sldId id="444" r:id="rId71"/>
    <p:sldId id="445" r:id="rId72"/>
    <p:sldId id="446" r:id="rId73"/>
    <p:sldId id="448" r:id="rId74"/>
    <p:sldId id="447" r:id="rId75"/>
    <p:sldId id="411" r:id="rId76"/>
    <p:sldId id="412" r:id="rId77"/>
    <p:sldId id="413" r:id="rId78"/>
    <p:sldId id="414" r:id="rId79"/>
    <p:sldId id="415" r:id="rId80"/>
    <p:sldId id="416" r:id="rId81"/>
    <p:sldId id="449" r:id="rId82"/>
    <p:sldId id="450" r:id="rId83"/>
    <p:sldId id="417" r:id="rId84"/>
    <p:sldId id="418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67" autoAdjust="0"/>
    <p:restoredTop sz="94626"/>
  </p:normalViewPr>
  <p:slideViewPr>
    <p:cSldViewPr snapToGrid="0" snapToObjects="1">
      <p:cViewPr varScale="1">
        <p:scale>
          <a:sx n="149" d="100"/>
          <a:sy n="149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21:35:26.19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50:04.7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50:02.19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49:59.34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9T18:49:42.66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0 217 24575,'0'72'0,"0"0"0,0-7 0,0-8 0,0-14 0,0-8 0,0-5 0,3-2 0,4-1 0,7 1 0,7 0 0,7-2 0,2-2 0,0-2 0,2-3 0,0-1 0,5-3 0,2-4 0,3-4 0,2-5 0,2-9 0,2-10 0,2-14 0,-2-8 0,-5-3 0,-6 2 0,-7 5 0,-5 3 0,-2 2 0,-5 1 0,-2-1 0,-2 0 0,-3-2 0,-4-2 0,-1-3 0,-2-2 0,-2 1 0,-1 5 0,-1 5 0,0 6 0,0 7 0,1 5 0,21 14 0,-4 3 0,25 19 0,6 9 0,8 10 0,7 7 0,-10-3 0,-11-5 0,-9-5 0,-7-5 0,-4-5 0,-4-6 0,-3-3 0,1-3 0,-3-2 0,3-2 0,1-3 0,3-1 0,4 0 0,5 0 0,8 1 0,7-2 0,8-1 0,3-3 0,-2-2 0,-1-2 0,-4-5 0,-6-4 0,-5-6 0,-8-5 0,-5-2 0,-5-3 0,-4-2 0,-1-4 0,-1-2 0,-1-3 0,-2-3 0,-2-2 0,-2-3 0,-1-1 0,-1 2 0,-1 3 0,-2 2 0,-2 4 0,0 3 0,-1 2 0,-2 6 0,-2 2 0,-1 5 0,0 2 0,0 3 0,1 3 0,1 1 0,-5 3 0,-7 1 0,-2 2 0,-9 2 0,-6 2 0,-6 4 0,-11 4 0,4 1 0,2 0 0,7-4 0,2-1 0,3 0 0,0-2 0,0 1 0,0 1 0,-3 0 0,-1 2 0,-5 1 0,-2-1 0,-1-2 0,-1-1 0,1-2 0,1-1 0,3 1 0,0 0 0,1-1 0,0 1 0,-2 1 0,1-1 0,2 1 0,4 0 0,-1-1 0,2 1 0,-2-2 0,-1-1 0,-3 0 0,-5-2 0,-4 0 0,-1 0 0,-1 0 0,3 1 0,7 1 0,7 0 0,9 0 0,6-2 0,4 1 0,0 0 0,0 1 0,-1 1 0,1-1 0,-1 0 0,-1 0 0,-3 0 0,-1 2 0,0-1 0,2-1 0,4 1 0,3 0 0,6 2 0,9 12 0,6 4 0,7 13 0,1-2 0,-2 0 0,-4-3 0,0-4 0,-2-3 0,-1-2 0,1-3 0,0-3 0,3-2 0,5-4 0,6-3 0,9-3 0,9-3 0,4-3 0,-3-4 0,-10-2 0,-11 1 0,-9 2 0,-6 2 0,-31-1 0,3 2 0,-20 1 0,18 3 0,8-3 0,14-5 0,19-10 0,21-9 0,18-7 0,8-1 0,-1 5 0,-5 3 0,0 3 0,8 2 0,11 2 0,18 6 0,-43 8 0,2 3 0,1 1 0,1 1 0,-1 1 0,-2 0 0,44 1 0,-16 4 0,-16 4 0,-10 4 0,-8 2 0,-2 0 0,-7 0 0,-4-1 0,-3 1 0,-4-3 0,-5-2 0,-3-3 0,-5-3 0,-3-1 0,-6-2 0,-17-17 0,6 1 0,-8-15 0,18 5 0,3 3 0,0 4 0,-2 3 0,-3 6 0,-3 1 0,-7-2 0,4 4 0,-4-5 0,6 2 0,3-5 0,4-1 0,3-1 0,3 2 0,-1 1 0,-2 1 0,-3 2 0,0 0 0,16 4 0,24 3 0,5 2 0,19 1 0,4 0 0,7 0 0,18 0 0,-4 0 0,5 0 0,-49 0 0,0 0 0,3 0 0,-1 0 0,2 0 0,-1 0 0,-2 2 0,-2 0 0,46 2 0,-12 1 0,-13 1 0,-13-4 0,-7 0 0,-6 0 0,-1-2 0,-4 0 0,-4 1 0,-7 1 0,-7 0 0,-6-1 0,-3-1 0,-4 2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6D8BE-C0C0-4419-92B1-512731B90806}" type="datetimeFigureOut">
              <a:rPr lang="en-GB" smtClean="0"/>
              <a:t>10/09/2024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08A46-F755-4F15-9768-DD078924F1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92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08A46-F755-4F15-9768-DD078924F128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67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008A46-F755-4F15-9768-DD078924F12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46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3208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November 20190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332084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3208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7EC250-E796-438C-AFE1-ABBE2451286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latin typeface="open sans" charset="0"/>
              </a:defRPr>
            </a:lvl1pPr>
          </a:lstStyle>
          <a:p>
            <a:pPr fontAlgn="t"/>
            <a:r>
              <a:rPr lang="en-US" sz="18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18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705600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20190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D7EC250-E796-438C-AFE1-ABBE2451286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1709738"/>
            <a:ext cx="91440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" y="4589463"/>
            <a:ext cx="91440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24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Dark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705600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latin typeface="open sans" charset="0"/>
              </a:defRPr>
            </a:lvl1pPr>
          </a:lstStyle>
          <a:p>
            <a:pPr fontAlgn="t"/>
            <a:r>
              <a:rPr lang="en-US" sz="18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18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475D-BDED-4D62-A64C-203EC56ADB6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64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8" r:id="rId3"/>
    <p:sldLayoutId id="2147483656" r:id="rId4"/>
    <p:sldLayoutId id="2147483650" r:id="rId5"/>
  </p:sldLayoutIdLst>
  <p:hf hdr="0" ftr="0" dt="0"/>
  <p:txStyles>
    <p:titleStyle>
      <a:lvl1pPr algn="ctr" defTabSz="342991" rtl="0" eaLnBrk="1" latinLnBrk="0" hangingPunct="1">
        <a:spcBef>
          <a:spcPct val="0"/>
        </a:spcBef>
        <a:buNone/>
        <a:defRPr sz="3301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257244" indent="-257244" algn="l" defTabSz="342991" rtl="0" eaLnBrk="1" latinLnBrk="0" hangingPunct="1">
        <a:spcBef>
          <a:spcPct val="20000"/>
        </a:spcBef>
        <a:buFont typeface="Arial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557361" indent="-214370" algn="l" defTabSz="342991" rtl="0" eaLnBrk="1" latinLnBrk="0" hangingPunct="1">
        <a:spcBef>
          <a:spcPct val="20000"/>
        </a:spcBef>
        <a:buFont typeface="Arial"/>
        <a:buChar char="–"/>
        <a:defRPr sz="2101" kern="1200">
          <a:solidFill>
            <a:schemeClr val="tx1"/>
          </a:solidFill>
          <a:latin typeface="+mn-lt"/>
          <a:ea typeface="+mn-ea"/>
          <a:cs typeface="+mn-cs"/>
        </a:defRPr>
      </a:lvl2pPr>
      <a:lvl3pPr marL="857479" indent="-171496" algn="l" defTabSz="3429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470" indent="-171496" algn="l" defTabSz="342991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461" indent="-171496" algn="l" defTabSz="342991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3429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3429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0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84.png"/><Relationship Id="rId3" Type="http://schemas.openxmlformats.org/officeDocument/2006/relationships/image" Target="../media/image64.png"/><Relationship Id="rId7" Type="http://schemas.openxmlformats.org/officeDocument/2006/relationships/image" Target="../media/image370.png"/><Relationship Id="rId12" Type="http://schemas.openxmlformats.org/officeDocument/2006/relationships/image" Target="../media/image74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5" Type="http://schemas.openxmlformats.org/officeDocument/2006/relationships/image" Target="../media/image100.png"/><Relationship Id="rId10" Type="http://schemas.openxmlformats.org/officeDocument/2006/relationships/image" Target="../media/image40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Relationship Id="rId1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5" Type="http://schemas.openxmlformats.org/officeDocument/2006/relationships/image" Target="../media/image77.gif"/><Relationship Id="rId4" Type="http://schemas.openxmlformats.org/officeDocument/2006/relationships/image" Target="../media/image76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8D3CD3-6246-4468-8D19-C3E6218CB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Ordinary Differential Equations</a:t>
            </a:r>
            <a:endParaRPr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69AF515-A3A4-4931-B1C3-BA740B67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Modern Techniques in Modelling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3A15-E748-B5D5-4876-5BAF56745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F101-AC16-873A-13C9-8216FF3D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E60F-B712-C8FE-DB0F-C76BB9B57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9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422FB0-588F-5283-AEF9-209B08CD344F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08097F-77F8-BCA2-D835-6B6D9115829A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0C4105-5930-1652-DBD6-AB996925B4AD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7A59F-6889-5883-FB00-61198B123F95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6FEB99-220B-2BE3-352E-98B937F66811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C46E9-53EE-3FF8-F736-1A6E26E9940B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D6A01-AA83-DDB6-7A80-AF584D2DDF44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1F048-ACFD-3611-2D7D-88860D6B5214}"/>
              </a:ext>
            </a:extLst>
          </p:cNvPr>
          <p:cNvSpPr txBox="1"/>
          <p:nvPr/>
        </p:nvSpPr>
        <p:spPr>
          <a:xfrm>
            <a:off x="1811548" y="220744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Effective contact with an infectious 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CC9A7D-E54F-2A67-FFB0-A37DD67B1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CC9A7D-E54F-2A67-FFB0-A37DD67B1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59D06-0C31-3638-46D7-1A921AB18E4F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59D06-0C31-3638-46D7-1A921AB18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blipFill>
                <a:blip r:embed="rId3"/>
                <a:stretch>
                  <a:fillRect l="-1887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742B2CC-75FD-D2E0-58B5-48027BE3AE32}"/>
              </a:ext>
            </a:extLst>
          </p:cNvPr>
          <p:cNvSpPr/>
          <p:nvPr/>
        </p:nvSpPr>
        <p:spPr>
          <a:xfrm>
            <a:off x="4572000" y="5635277"/>
            <a:ext cx="238539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D17175-34AB-F3DC-0A94-F4F6B16DB914}"/>
              </a:ext>
            </a:extLst>
          </p:cNvPr>
          <p:cNvSpPr/>
          <p:nvPr/>
        </p:nvSpPr>
        <p:spPr>
          <a:xfrm>
            <a:off x="4810539" y="5633457"/>
            <a:ext cx="844826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03D6A3-C1C1-B71E-B15C-5381D58B0E40}"/>
              </a:ext>
            </a:extLst>
          </p:cNvPr>
          <p:cNvSpPr/>
          <p:nvPr/>
        </p:nvSpPr>
        <p:spPr>
          <a:xfrm>
            <a:off x="5655365" y="5633457"/>
            <a:ext cx="546652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AFE980-5FD1-897D-69EC-79CA75C18C53}"/>
              </a:ext>
            </a:extLst>
          </p:cNvPr>
          <p:cNvSpPr/>
          <p:nvPr/>
        </p:nvSpPr>
        <p:spPr>
          <a:xfrm>
            <a:off x="6202017" y="5633457"/>
            <a:ext cx="546652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00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3D5D-C126-2DAD-DDC7-8191C0E1E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C2C1-3467-4D56-6B7D-B8CDF48C6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FB30-DA73-75A1-A59A-FEC44D5BD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10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5FC26A-E879-1DB6-22CB-751D6E63ACE4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CEB67A-A03F-2A89-D7CC-61C0058E366C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EF412C-F198-5044-B7BB-6177B2C15395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D1D5D-CC78-56E8-BC0E-1ADA3513FEFC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31357-FD55-FA90-6E53-0FB2F577AF62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61ED4-058D-F9BC-EB1D-238A21D15D43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6CCC5E-7A77-C0AB-5029-AA99B90AA85B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BD349-BD10-03CE-A32B-59999031CDE3}"/>
              </a:ext>
            </a:extLst>
          </p:cNvPr>
          <p:cNvSpPr txBox="1"/>
          <p:nvPr/>
        </p:nvSpPr>
        <p:spPr>
          <a:xfrm>
            <a:off x="1811548" y="220744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Effective contact with an infectious 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466F9A-2A7F-638D-348D-9D3ACAA1D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E466F9A-2A7F-638D-348D-9D3ACAA1D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D87022-27EF-EBC8-D777-99DA611CBDCD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D87022-27EF-EBC8-D777-99DA611C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383366" cy="461665"/>
              </a:xfrm>
              <a:prstGeom prst="rect">
                <a:avLst/>
              </a:prstGeom>
              <a:blipFill>
                <a:blip r:embed="rId3"/>
                <a:stretch>
                  <a:fillRect l="-1887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A256A49-74C3-BB5D-A139-336F5A4DC43A}"/>
              </a:ext>
            </a:extLst>
          </p:cNvPr>
          <p:cNvSpPr/>
          <p:nvPr/>
        </p:nvSpPr>
        <p:spPr>
          <a:xfrm>
            <a:off x="4572000" y="5635277"/>
            <a:ext cx="23899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34D17E-2731-A8A2-BBC0-35EBA3BCB3B9}"/>
              </a:ext>
            </a:extLst>
          </p:cNvPr>
          <p:cNvSpPr/>
          <p:nvPr/>
        </p:nvSpPr>
        <p:spPr>
          <a:xfrm>
            <a:off x="5919355" y="5635277"/>
            <a:ext cx="23899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78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E2797-5E00-B007-3B42-65E54C2C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12FD-8B6A-7F9C-0E72-D1490B5FF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4CEC1-5802-FA74-20D0-21AB24B44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7BB2D7-06D0-113C-D5AA-A3E1682D2A8F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CAB7-AF20-FEEB-22E4-17228FF102A9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8C8E23-E94E-DD5E-3FAD-AA4D1BADD323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E3707-9970-7463-D33A-93DA659545F5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5EF37C-8B03-E872-74C3-2C88CF90C0E0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CA000-4B66-A324-8609-1D85CCE9FCCE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682A3B-9FF2-7081-F59F-991A3C9D6B79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53F87-8C10-BB69-4A1F-7617918F866F}"/>
              </a:ext>
            </a:extLst>
          </p:cNvPr>
          <p:cNvSpPr txBox="1"/>
          <p:nvPr/>
        </p:nvSpPr>
        <p:spPr>
          <a:xfrm>
            <a:off x="1811548" y="220744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Effective contact with an infectious person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6AD145-168C-1D09-1A2F-550639CCF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6AD145-168C-1D09-1A2F-550639CCF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7EBED9-9618-23E7-1800-FF92A912EE5C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       (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𝑐𝑝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7EBED9-9618-23E7-1800-FF92A912E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47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0B7F-F24E-9700-48B9-3794315AA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292A-EE4B-9DC3-356A-1BE1D87C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E7297-6838-1656-B0DF-43BD57E08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51B5EB-5940-FC4B-DFC4-C3ACCDDF551A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915D19-3588-5ED1-D65F-B8354D240F1B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4DCC53-12C7-6571-0239-F9D4610F84E7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07CAB-EAF3-3B4B-1BA9-78911C81C815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A23DC4-F202-9A0E-AB3F-CCB98402C150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30B03-D4AA-20FC-CF3B-D69B13721430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A68930-6D03-81E4-217A-72AB8D50E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Rate of effective contact with an infectious person:</a:t>
                </a:r>
              </a:p>
              <a:p>
                <a:r>
                  <a:rPr lang="en-GB" dirty="0"/>
                  <a:t>A person contacts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 people per day…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of these contacts are infectious…</a:t>
                </a:r>
              </a:p>
              <a:p>
                <a:r>
                  <a:rPr lang="en-GB" dirty="0"/>
                  <a:t>A fraction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of these contacts with infectious people are effective…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susceptible people in total at risk of infection.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A68930-6D03-81E4-217A-72AB8D50E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CEB728-B30E-DF33-3749-C7354AD0D263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400" dirty="0"/>
                  <a:t>        (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𝑐𝑝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CEB728-B30E-DF33-3749-C7354AD0D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12368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68911-DAB0-7976-F2C5-A0153B5D3883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E68911-DAB0-7976-F2C5-A0153B5D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54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6E2A-2BD3-5A9C-377A-48B9C044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5792-DE62-4653-66CB-66346596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7BE23-FEC8-5406-5D62-5FFD194F5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13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A1927A-0E22-6FC8-EA5F-31A2E6C4BA3E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B3C9EB-BC27-3D52-3861-70010CD1CBBB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F5F29A-ADC1-3DDD-8005-3FC66B13C8BF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507C42-88EC-3DAE-AF9D-BAE48815957A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27AE8-2402-6189-5132-D5D5FBE2D24A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9331D4-19F5-5EFF-A0D2-05DBB644D304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9FFBC1-83F7-1954-76E3-E7D3B96F25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9FFBC1-83F7-1954-76E3-E7D3B96F25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A8E70A-ABA5-E1B9-D5C7-3003F3F34771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A8E70A-ABA5-E1B9-D5C7-3003F3F3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07BD2-3E5E-E6B0-2BF9-CE631414923B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707BD2-3E5E-E6B0-2BF9-CE631414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A99435-6171-D684-F724-E436E8046D51}"/>
              </a:ext>
            </a:extLst>
          </p:cNvPr>
          <p:cNvSpPr txBox="1"/>
          <p:nvPr/>
        </p:nvSpPr>
        <p:spPr>
          <a:xfrm>
            <a:off x="5145899" y="217710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Infectious </a:t>
            </a:r>
          </a:p>
          <a:p>
            <a:pPr algn="ctr"/>
            <a:r>
              <a:rPr lang="en-GB" dirty="0"/>
              <a:t>period ends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48E304-E7AC-5E0F-4288-A03D46927F1A}"/>
              </a:ext>
            </a:extLst>
          </p:cNvPr>
          <p:cNvSpPr/>
          <p:nvPr/>
        </p:nvSpPr>
        <p:spPr>
          <a:xfrm>
            <a:off x="4586082" y="5635277"/>
            <a:ext cx="661327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BCCFC2-0EEC-95E7-D142-A7C76964D3E3}"/>
              </a:ext>
            </a:extLst>
          </p:cNvPr>
          <p:cNvSpPr/>
          <p:nvPr/>
        </p:nvSpPr>
        <p:spPr>
          <a:xfrm>
            <a:off x="5247409" y="5635277"/>
            <a:ext cx="559817" cy="536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70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70616-908B-3960-9AAE-66F1D122A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DC73-1A5F-86BB-B8CA-5DCF6C49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CC956-2FCB-AB77-1BC3-406E3EC1A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14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0C2A74-E58C-7D54-9EBB-98C5B3CC55EC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3B26DA-40F7-86A5-3EF2-E127FDE3C2F0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CD159-95D0-398C-E01C-9C8AAFCF85A0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732C53-171F-64F2-C98F-A66E3E7FD2E7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AA71E-1A41-B469-2D53-7A514833C32E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7D07B-FBF8-AA0E-ED14-285A7AD4A9B4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02D8E9-3412-9333-8F9B-E0716F4529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02D8E9-3412-9333-8F9B-E0716F452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7BCDF7-3967-8C7C-5A97-921919CF9786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7BCDF7-3967-8C7C-5A97-921919CF9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1B3E80-B52F-474E-62C1-CABF950CA2E3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1B3E80-B52F-474E-62C1-CABF950CA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427F9-0F0A-D570-6F80-F88CBBCD4290}"/>
              </a:ext>
            </a:extLst>
          </p:cNvPr>
          <p:cNvSpPr txBox="1"/>
          <p:nvPr/>
        </p:nvSpPr>
        <p:spPr>
          <a:xfrm>
            <a:off x="5145899" y="217710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Infectious </a:t>
            </a:r>
          </a:p>
          <a:p>
            <a:pPr algn="ctr"/>
            <a:r>
              <a:rPr lang="en-GB" dirty="0"/>
              <a:t>period 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5B667A-6874-1B6A-3848-326DDDD421F3}"/>
              </a:ext>
            </a:extLst>
          </p:cNvPr>
          <p:cNvSpPr/>
          <p:nvPr/>
        </p:nvSpPr>
        <p:spPr>
          <a:xfrm>
            <a:off x="4644736" y="5635277"/>
            <a:ext cx="58189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0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637F2-35B7-D28D-A389-784B72541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99E2-6926-871D-AF10-0A52DD8A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1918-D661-6630-F29F-97AC40CF9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15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D2D185-8DF9-B484-BDFD-88877EA63ED0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B9006D-FCCC-4CFB-A9CF-310E7615CD95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83BFB1-442F-9949-17AB-41F08DA03A53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8BE7E-60AD-D9E0-0ADF-3CDC849740E3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C72E0-F311-15CB-F7E3-E31E22591358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C76AC-FF9C-C46C-AFF4-3BC9D15044CB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16F6E7-565F-B34C-C7DE-E479ECE16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16F6E7-565F-B34C-C7DE-E479ECE16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9DED81-DD2B-FBB3-21EF-4CF668CE8B40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			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9DED81-DD2B-FBB3-21EF-4CF668CE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EA6007-B9D0-8D64-C327-AF97ED32D5D3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EA6007-B9D0-8D64-C327-AF97ED32D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5DCA54-AFF3-104F-79F2-2D1E23170CB9}"/>
              </a:ext>
            </a:extLst>
          </p:cNvPr>
          <p:cNvSpPr txBox="1"/>
          <p:nvPr/>
        </p:nvSpPr>
        <p:spPr>
          <a:xfrm>
            <a:off x="5145899" y="2177108"/>
            <a:ext cx="225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Infectious </a:t>
            </a:r>
          </a:p>
          <a:p>
            <a:pPr algn="ctr"/>
            <a:r>
              <a:rPr lang="en-GB" dirty="0"/>
              <a:t>period ends</a:t>
            </a:r>
          </a:p>
        </p:txBody>
      </p:sp>
    </p:spTree>
    <p:extLst>
      <p:ext uri="{BB962C8B-B14F-4D97-AF65-F5344CB8AC3E}">
        <p14:creationId xmlns:p14="http://schemas.microsoft.com/office/powerpoint/2010/main" val="99846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36F5-6149-75AC-480A-6D420D2E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CD691-4204-D50B-4F81-3C502BA9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18298-9644-1D4A-7E2F-BAB9B168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16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4239A-A0FC-EEB5-6E61-B7CF129FFA51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F2D423-927E-7740-0C93-1AF55DA6A69F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F44FEF-0BB0-46B7-922C-2C418974B6CD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0026C-90AE-8343-156B-245AD6AB6D4A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F56D0-2383-3719-3C24-518E65162D40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782F39E-A5F4-6118-2DE5-1A2EAFC11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Rate of recovery:</a:t>
                </a:r>
              </a:p>
              <a:p>
                <a:r>
                  <a:rPr lang="en-GB" dirty="0"/>
                  <a:t>Suppose we know the infectious period lasts for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days…</a:t>
                </a:r>
              </a:p>
              <a:p>
                <a:r>
                  <a:rPr lang="en-GB" dirty="0"/>
                  <a:t>Then the rate of recovery is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per day…</a:t>
                </a:r>
              </a:p>
              <a:p>
                <a:r>
                  <a:rPr lang="en-GB" sz="1600" dirty="0"/>
                  <a:t>(e.g. if something happens 2x per day, on average it happens every 0.5 days)</a:t>
                </a:r>
              </a:p>
              <a:p>
                <a:r>
                  <a:rPr lang="en-GB" dirty="0"/>
                  <a:t>And there are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infectious people in total at “risk” of recovery.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782F39E-A5F4-6118-2DE5-1A2EAFC11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1F4757-A9F7-BBEC-0EA7-0B67A36BC126}"/>
                  </a:ext>
                </a:extLst>
              </p:cNvPr>
              <p:cNvSpPr txBox="1"/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rate(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GB" sz="2400" b="0" dirty="0"/>
                  <a:t>) =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			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1F4757-A9F7-BBEC-0EA7-0B67A36BC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4" y="5635277"/>
                <a:ext cx="5791146" cy="461665"/>
              </a:xfrm>
              <a:prstGeom prst="rect">
                <a:avLst/>
              </a:prstGeom>
              <a:blipFill>
                <a:blip r:embed="rId3"/>
                <a:stretch>
                  <a:fillRect l="-1754" t="-7895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B2D8A1-6270-4953-5A5C-5CB8ED1E6042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B2D8A1-6270-4953-5A5C-5CB8ED1E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4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3D8A5-EA94-EF42-ED8D-8D56FC4D14A1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3D8A5-EA94-EF42-ED8D-8D56FC4D1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29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9121C-17DF-9603-A9CC-BDDEC96B7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6201E-DBFC-FE47-6A84-2D75C3385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F5FB8-E27C-872D-D976-7F4BB7C81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17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BFAF16-983B-C1BA-D289-D584D0C1D901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BAEF83-70D6-F3BF-62C1-1F47667D047A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53CCA6-BC93-8A2E-656D-BF0F003B0A5C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991C5D-5C65-05AF-82AA-BBA7389BB597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BB2A04-5433-F359-E6B8-7A22BC1E9EB8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AD6A3-8C2A-88E1-6008-C48E29E2C04A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4E14176-E460-A80D-E2E8-651B2F209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Note that above, both transitions are specified as: </a:t>
                </a:r>
              </a:p>
              <a:p>
                <a:r>
                  <a:rPr lang="en-GB" dirty="0"/>
                  <a:t>	“rate per person per day” times “number of people at risk”</a:t>
                </a:r>
              </a:p>
              <a:p>
                <a:r>
                  <a:rPr lang="en-GB" dirty="0"/>
                  <a:t>	infection:	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type m:val="li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			times	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dirty="0"/>
              </a:p>
              <a:p>
                <a:r>
                  <a:rPr lang="en-GB" dirty="0"/>
                  <a:t>	recovery: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					times	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Often in model diagrams, the “number of people at risk” term is omitted, and implied by where the arrow is coming from.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4E14176-E460-A80D-E2E8-651B2F209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E8825-296D-9427-C366-254D6893EC41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5E8825-296D-9427-C366-254D6893E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3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5E407-72D7-5EFF-989B-9A9DAA243919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5E407-72D7-5EFF-989B-9A9DAA243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D30FE02-BAF5-D6D7-7D54-E9326F7EF1A3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242953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97913-1964-EC92-C0D7-4747243C9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212A-D7E4-2FAC-FD49-772E226B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AF56F-BFD7-6324-3D09-0D6583749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18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9F53A9-0015-C795-DD42-E7307584F01B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3E6B26-97F1-D078-7771-B63424F9B16B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1E1727-9AC7-CA8C-BC08-EFE9D097E667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FD1214-8F31-FEB8-2FCE-9BC863028F0C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BA98D-1C6D-5B46-9B4A-D2AF9CEA6F33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BA0DA-E0B1-0C81-AE6D-46A89F6BF009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07CD0F-D44D-871C-6901-51549C44C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</p:spPr>
            <p:txBody>
              <a:bodyPr/>
              <a:lstStyle/>
              <a:p>
                <a:r>
                  <a:rPr lang="en-GB" dirty="0"/>
                  <a:t>Note that above, both transitions are specified as: </a:t>
                </a:r>
              </a:p>
              <a:p>
                <a:r>
                  <a:rPr lang="en-GB" dirty="0"/>
                  <a:t>	“rate per person per day” times “number of people at risk”</a:t>
                </a:r>
              </a:p>
              <a:p>
                <a:r>
                  <a:rPr lang="en-GB" dirty="0"/>
                  <a:t>	infection:	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type m:val="lin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/>
                  <a:t> 			times	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dirty="0"/>
              </a:p>
              <a:p>
                <a:r>
                  <a:rPr lang="en-GB" dirty="0"/>
                  <a:t>	recovery:</a:t>
                </a:r>
                <a:r>
                  <a:rPr lang="en-GB" sz="1800" b="0" dirty="0"/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					times	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Often in model diagrams, the “number of people at risk” term is omitted, and implied by where the arrow is coming from.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407CD0F-D44D-871C-6901-51549C44C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3416084"/>
                <a:ext cx="8562109" cy="2883115"/>
              </a:xfrm>
              <a:blipFill>
                <a:blip r:embed="rId2"/>
                <a:stretch>
                  <a:fillRect l="-593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1D0DE5-B374-E0ED-327B-28C1D8CF427C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1D0DE5-B374-E0ED-327B-28C1D8CF4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3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137CE-6C4D-4954-31B5-D18E15131E32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B137CE-6C4D-4954-31B5-D18E1513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25ECA8-D60D-3BDF-E632-6F29B7E7A731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</p:spTree>
    <p:extLst>
      <p:ext uri="{BB962C8B-B14F-4D97-AF65-F5344CB8AC3E}">
        <p14:creationId xmlns:p14="http://schemas.microsoft.com/office/powerpoint/2010/main" val="230645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3C4B-76D5-C943-AD7F-15CD5DF9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session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14C9-82D7-AA43-A040-188A623F3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What are ordinary differential equations (ODEs)?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How do we use ODEs to model an epidemic?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Using the R package </a:t>
            </a:r>
            <a:r>
              <a:rPr lang="en-GB" sz="2800" dirty="0" err="1">
                <a:latin typeface="Lucida Console" panose="020B0609040504020204" pitchFamily="49" charset="0"/>
              </a:rPr>
              <a:t>deSolve</a:t>
            </a:r>
            <a:endParaRPr lang="en-GB" sz="2800" dirty="0">
              <a:latin typeface="Lucida Console" panose="020B060904050402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/>
              <a:t>Practical: SI, SIR, SEIR models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34B-27E9-4B7A-9654-623999C14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419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8C70-536F-4997-C359-EA848D74C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922E-F08C-674B-098D-8F04AD86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5BE5D-1BD1-DDB4-D780-0CCC85009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19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758492-2CA1-1B97-0C08-22E7934FDCA8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AC1093-0FC0-E068-C5E7-45506D23F583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610148-17BB-A6B4-04A6-78CD4A063715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C537F-C2DD-E7D1-625C-235377CC911F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FCC9C6-2591-9109-C4D5-8E4E1CC5B60C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477F77-1871-4F43-6C2D-5F7374CE24D9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5CE2AC-030D-7986-692C-EC354132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416084"/>
            <a:ext cx="8562109" cy="1282809"/>
          </a:xfrm>
        </p:spPr>
        <p:txBody>
          <a:bodyPr/>
          <a:lstStyle/>
          <a:p>
            <a:r>
              <a:rPr lang="en-GB" dirty="0"/>
              <a:t>To turn this into ODEs, we include each rate twice: </a:t>
            </a:r>
          </a:p>
          <a:p>
            <a:r>
              <a:rPr lang="en-GB" dirty="0"/>
              <a:t>	once negative for the “leaving” (subtracting from) compartment,</a:t>
            </a:r>
          </a:p>
          <a:p>
            <a:r>
              <a:rPr lang="en-GB" dirty="0"/>
              <a:t>	and once positive for the “entering” (adding to) compartment.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FE6BA1-FE16-F256-CCF9-7CD3AA6CE59D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FE6BA1-FE16-F256-CCF9-7CD3AA6CE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99700-3A56-4473-4161-3E85CC30E29F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999700-3A56-4473-4161-3E85CC30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0D730A9-8DD0-4FB1-EFFB-F26C1952C47A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25196-00E5-E89F-396D-6F515E85E82C}"/>
                  </a:ext>
                </a:extLst>
              </p:cNvPr>
              <p:cNvSpPr txBox="1"/>
              <p:nvPr/>
            </p:nvSpPr>
            <p:spPr>
              <a:xfrm>
                <a:off x="743962" y="4758652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25196-00E5-E89F-396D-6F515E85E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2" y="4758652"/>
                <a:ext cx="1018309" cy="461665"/>
              </a:xfrm>
              <a:prstGeom prst="rect">
                <a:avLst/>
              </a:prstGeom>
              <a:blipFill>
                <a:blip r:embed="rId4"/>
                <a:stretch>
                  <a:fillRect l="-11111" t="-127027" r="-1235" b="-194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A6974-7593-2FD8-70D2-DA103D26012D}"/>
                  </a:ext>
                </a:extLst>
              </p:cNvPr>
              <p:cNvSpPr txBox="1"/>
              <p:nvPr/>
            </p:nvSpPr>
            <p:spPr>
              <a:xfrm>
                <a:off x="743961" y="5241736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9DA6974-7593-2FD8-70D2-DA103D260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1" y="5241736"/>
                <a:ext cx="1018309" cy="461665"/>
              </a:xfrm>
              <a:prstGeom prst="rect">
                <a:avLst/>
              </a:prstGeom>
              <a:blipFill>
                <a:blip r:embed="rId5"/>
                <a:stretch>
                  <a:fillRect l="-13580" t="-121053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A762EC-F974-CAFA-998E-5B8138A13601}"/>
                  </a:ext>
                </a:extLst>
              </p:cNvPr>
              <p:cNvSpPr txBox="1"/>
              <p:nvPr/>
            </p:nvSpPr>
            <p:spPr>
              <a:xfrm>
                <a:off x="743960" y="5724820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A762EC-F974-CAFA-998E-5B8138A13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60" y="5724820"/>
                <a:ext cx="1018309" cy="461665"/>
              </a:xfrm>
              <a:prstGeom prst="rect">
                <a:avLst/>
              </a:prstGeom>
              <a:blipFill>
                <a:blip r:embed="rId6"/>
                <a:stretch>
                  <a:fillRect l="-8642" t="-121053" r="-3704" b="-186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C35543-3BAB-3BDA-F639-09DADA3C364B}"/>
                  </a:ext>
                </a:extLst>
              </p:cNvPr>
              <p:cNvSpPr txBox="1"/>
              <p:nvPr/>
            </p:nvSpPr>
            <p:spPr>
              <a:xfrm>
                <a:off x="1704106" y="4758652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C35543-3BAB-3BDA-F639-09DADA3C3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06" y="4758652"/>
                <a:ext cx="101830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4EE9A-2FAB-412E-7818-8CFE07706509}"/>
                  </a:ext>
                </a:extLst>
              </p:cNvPr>
              <p:cNvSpPr txBox="1"/>
              <p:nvPr/>
            </p:nvSpPr>
            <p:spPr>
              <a:xfrm>
                <a:off x="1704105" y="5241735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04EE9A-2FAB-412E-7818-8CFE0770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105" y="5241735"/>
                <a:ext cx="101830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AE449-A2BA-FC9B-B2E8-28634415A388}"/>
                  </a:ext>
                </a:extLst>
              </p:cNvPr>
              <p:cNvSpPr txBox="1"/>
              <p:nvPr/>
            </p:nvSpPr>
            <p:spPr>
              <a:xfrm>
                <a:off x="1701535" y="5723609"/>
                <a:ext cx="1018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4AE449-A2BA-FC9B-B2E8-28634415A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535" y="5723609"/>
                <a:ext cx="101830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D371D-DD2C-C7D9-B017-ACEC25370690}"/>
                  </a:ext>
                </a:extLst>
              </p:cNvPr>
              <p:cNvSpPr txBox="1"/>
              <p:nvPr/>
            </p:nvSpPr>
            <p:spPr>
              <a:xfrm>
                <a:off x="2560748" y="4758652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6D371D-DD2C-C7D9-B017-ACEC25370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48" y="4758652"/>
                <a:ext cx="1601420" cy="461665"/>
              </a:xfrm>
              <a:prstGeom prst="rect">
                <a:avLst/>
              </a:prstGeom>
              <a:blipFill>
                <a:blip r:embed="rId10"/>
                <a:stretch>
                  <a:fillRect t="-127027" b="-194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629DFF-3A46-0F90-7EB4-839BDAC919CF}"/>
                  </a:ext>
                </a:extLst>
              </p:cNvPr>
              <p:cNvSpPr txBox="1"/>
              <p:nvPr/>
            </p:nvSpPr>
            <p:spPr>
              <a:xfrm>
                <a:off x="2775776" y="5240524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629DFF-3A46-0F90-7EB4-839BDAC9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76" y="5240524"/>
                <a:ext cx="1601420" cy="461665"/>
              </a:xfrm>
              <a:prstGeom prst="rect">
                <a:avLst/>
              </a:prstGeom>
              <a:blipFill>
                <a:blip r:embed="rId11"/>
                <a:stretch>
                  <a:fillRect l="-1575" t="-124324" b="-194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89C97B-610C-4AA8-61AF-AA538E6895C7}"/>
                  </a:ext>
                </a:extLst>
              </p:cNvPr>
              <p:cNvSpPr txBox="1"/>
              <p:nvPr/>
            </p:nvSpPr>
            <p:spPr>
              <a:xfrm>
                <a:off x="4012012" y="5241611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89C97B-610C-4AA8-61AF-AA538E689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012" y="5241611"/>
                <a:ext cx="1601420" cy="461665"/>
              </a:xfrm>
              <a:prstGeom prst="rect">
                <a:avLst/>
              </a:prstGeom>
              <a:blipFill>
                <a:blip r:embed="rId1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71A84F-F0AF-370A-D8A3-774FD021F038}"/>
                  </a:ext>
                </a:extLst>
              </p:cNvPr>
              <p:cNvSpPr txBox="1"/>
              <p:nvPr/>
            </p:nvSpPr>
            <p:spPr>
              <a:xfrm>
                <a:off x="4309716" y="5702189"/>
                <a:ext cx="16014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71A84F-F0AF-370A-D8A3-774FD021F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716" y="5702189"/>
                <a:ext cx="1601420" cy="461665"/>
              </a:xfrm>
              <a:prstGeom prst="rect">
                <a:avLst/>
              </a:prstGeom>
              <a:blipFill>
                <a:blip r:embed="rId13"/>
                <a:stretch>
                  <a:fillRect l="-2362" b="-15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12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E06-3E44-0B3A-BCF7-0957E50E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4B69-97BB-494C-97D3-1D35B683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1477D-CA10-3C8B-A90D-CE823A9DB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20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CC076D-0925-40CF-56C0-A925C4A04BFA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80D360-595B-6B2F-235C-5BDFFD568999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C8D04C-E86C-DF18-10BF-0016AB88D061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CC92E-2832-E796-B614-623A8EAAA32B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586E0-6096-B388-AAD7-DCCFA0F7C05E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A6443-7B36-DED5-9661-56AB3AD11358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0E8D46-B884-DB6C-E1D7-4456E684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814664"/>
            <a:ext cx="7647709" cy="438691"/>
          </a:xfrm>
        </p:spPr>
        <p:txBody>
          <a:bodyPr/>
          <a:lstStyle/>
          <a:p>
            <a:r>
              <a:rPr lang="en-GB" dirty="0"/>
              <a:t>A full ODE model specification has the following elements: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3FDC55-A993-533A-D586-A86E0F69CF00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AB341E-501F-22ED-0405-0C598972C0BD}"/>
              </a:ext>
            </a:extLst>
          </p:cNvPr>
          <p:cNvGrpSpPr/>
          <p:nvPr/>
        </p:nvGrpSpPr>
        <p:grpSpPr>
          <a:xfrm>
            <a:off x="111903" y="3817347"/>
            <a:ext cx="4348193" cy="1427833"/>
            <a:chOff x="489947" y="3292087"/>
            <a:chExt cx="4348193" cy="142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r="-1235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346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/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642" t="-124324" r="-3704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/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75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/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/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362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/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blipFill>
                <a:blip r:embed="rId1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/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9,999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6893B31-53DC-BFB2-68AE-B9781DDD889D}"/>
              </a:ext>
            </a:extLst>
          </p:cNvPr>
          <p:cNvSpPr txBox="1">
            <a:spLocks/>
          </p:cNvSpPr>
          <p:nvPr/>
        </p:nvSpPr>
        <p:spPr>
          <a:xfrm>
            <a:off x="111902" y="3424879"/>
            <a:ext cx="5135507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7030A0"/>
                </a:solidFill>
              </a:rPr>
              <a:t>System of ordinary differential equations</a:t>
            </a:r>
          </a:p>
          <a:p>
            <a:r>
              <a:rPr lang="en-GB" sz="2000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AF07839-AA82-B3F3-17EC-47309A8E4B02}"/>
              </a:ext>
            </a:extLst>
          </p:cNvPr>
          <p:cNvSpPr txBox="1">
            <a:spLocks/>
          </p:cNvSpPr>
          <p:nvPr/>
        </p:nvSpPr>
        <p:spPr>
          <a:xfrm>
            <a:off x="4876320" y="3432044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Initial conditions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	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A97E9AD-0227-ACCD-D1CD-8351CCDE3EC7}"/>
              </a:ext>
            </a:extLst>
          </p:cNvPr>
          <p:cNvSpPr txBox="1">
            <a:spLocks/>
          </p:cNvSpPr>
          <p:nvPr/>
        </p:nvSpPr>
        <p:spPr>
          <a:xfrm>
            <a:off x="7119263" y="3429039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Parameters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/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GB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/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1, 2, …, 60}</m:t>
                    </m:r>
                  </m:oMath>
                </a14:m>
                <a:endParaRPr lang="en-GB" sz="2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0E46132-57E2-F657-10CF-E5AC0F38891A}"/>
              </a:ext>
            </a:extLst>
          </p:cNvPr>
          <p:cNvSpPr txBox="1">
            <a:spLocks/>
          </p:cNvSpPr>
          <p:nvPr/>
        </p:nvSpPr>
        <p:spPr>
          <a:xfrm>
            <a:off x="4876319" y="5043619"/>
            <a:ext cx="4267681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50"/>
                </a:solidFill>
              </a:rPr>
              <a:t>Times to solve system for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7566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2" grpId="0"/>
      <p:bldP spid="23" grpId="0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30937-2CB0-3C73-56A0-7B48F8922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850D-3C16-DA69-00D2-CA65B707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6E555-2AA8-B983-E5CC-99C8EC1FD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21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E1D52-6454-6079-71A8-7023F47666EF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0E0E57-02E2-AF5D-BC13-01510621CCBD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3F9F01-6BCD-E82F-5F9C-E32BC3E5AEDC}"/>
              </a:ext>
            </a:extLst>
          </p:cNvPr>
          <p:cNvSpPr txBox="1"/>
          <p:nvPr/>
        </p:nvSpPr>
        <p:spPr>
          <a:xfrm>
            <a:off x="5118133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A7BAB-D297-A98C-C9D0-9F41D0F27622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D0A08-390C-5E3B-DDB0-0211A692C953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61D7C-DE9F-EF1E-14AB-FD585F0FB858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949EB7-21F8-C2D0-7D78-91F32CF79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814664"/>
            <a:ext cx="7647709" cy="438691"/>
          </a:xfrm>
        </p:spPr>
        <p:txBody>
          <a:bodyPr/>
          <a:lstStyle/>
          <a:p>
            <a:r>
              <a:rPr lang="en-GB" dirty="0"/>
              <a:t>A full ODE model specification has the following elements: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C0D40-6F32-6F8D-6244-10B349AFA2EB}"/>
                  </a:ext>
                </a:extLst>
              </p:cNvPr>
              <p:cNvSpPr txBox="1"/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9C0D40-6F32-6F8D-6244-10B349AFA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583652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625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61472E-D2DD-A113-8F43-0BC09F69EBB8}"/>
                  </a:ext>
                </a:extLst>
              </p:cNvPr>
              <p:cNvSpPr txBox="1"/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61472E-D2DD-A113-8F43-0BC09F69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15" y="1595035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669C02-4C00-F73E-88C7-D203D400B9B8}"/>
              </a:ext>
            </a:extLst>
          </p:cNvPr>
          <p:cNvSpPr txBox="1"/>
          <p:nvPr/>
        </p:nvSpPr>
        <p:spPr>
          <a:xfrm>
            <a:off x="1699927" y="2106437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847B55-3091-DD0C-0F4B-DD4706C56CED}"/>
              </a:ext>
            </a:extLst>
          </p:cNvPr>
          <p:cNvGrpSpPr/>
          <p:nvPr/>
        </p:nvGrpSpPr>
        <p:grpSpPr>
          <a:xfrm>
            <a:off x="111903" y="3817347"/>
            <a:ext cx="4348193" cy="1427833"/>
            <a:chOff x="489947" y="3292087"/>
            <a:chExt cx="4348193" cy="142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57DC4-816A-E125-9AE9-3E4185B3ECC7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0D57DC4-816A-E125-9AE9-3E4185B3EC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r="-1235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BE7E047-C2F1-06E4-A7D2-3E673391F39B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BE7E047-C2F1-06E4-A7D2-3E673391F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346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F76076-7E0C-8B1C-1AEA-5E46C3D613AD}"/>
                    </a:ext>
                  </a:extLst>
                </p:cNvPr>
                <p:cNvSpPr txBox="1"/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5F76076-7E0C-8B1C-1AEA-5E46C3D61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642" t="-124324" r="-3704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B1E92E-F54B-E58A-9CAB-0E1B93B4ED4B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B1E92E-F54B-E58A-9CAB-0E1B93B4E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272909-2F45-7897-D2BB-067512C38843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7272909-2F45-7897-D2BB-067512C38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F52ADA1-7C34-4D6C-F6DD-9AAF8B1A7818}"/>
                    </a:ext>
                  </a:extLst>
                </p:cNvPr>
                <p:cNvSpPr txBox="1"/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F52ADA1-7C34-4D6C-F6DD-9AAF8B1A7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73FE45-1767-1C49-D1D7-BC8202D1DB11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973FE45-1767-1C49-D1D7-BC8202D1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A8FF54D-3439-A3C4-8AE0-69488033AEF9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A8FF54D-3439-A3C4-8AE0-69488033A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75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BF207F-E3CC-0B63-0308-4DE8091BC58A}"/>
                    </a:ext>
                  </a:extLst>
                </p:cNvPr>
                <p:cNvSpPr txBox="1"/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EBF207F-E3CC-0B63-0308-4DE8091BC5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F2DF3AB-0344-D4AC-37ED-5C17ADDFA37C}"/>
                    </a:ext>
                  </a:extLst>
                </p:cNvPr>
                <p:cNvSpPr txBox="1"/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F2DF3AB-0344-D4AC-37ED-5C17ADDFA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362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A5483-1B8C-888E-AD2A-2354B8E49000}"/>
                  </a:ext>
                </a:extLst>
              </p:cNvPr>
              <p:cNvSpPr txBox="1"/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0A5483-1B8C-888E-AD2A-2354B8E4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8" y="5276100"/>
                <a:ext cx="2534260" cy="461665"/>
              </a:xfrm>
              <a:prstGeom prst="rect">
                <a:avLst/>
              </a:prstGeom>
              <a:blipFill>
                <a:blip r:embed="rId1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10BA47-9FAA-D84F-FEE4-AD5F4B90D674}"/>
                  </a:ext>
                </a:extLst>
              </p:cNvPr>
              <p:cNvSpPr txBox="1"/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9,999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10BA47-9FAA-D84F-FEE4-AD5F4B90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3754907"/>
                <a:ext cx="244895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F7F71A8-3548-ED24-64FB-A03F6FE67E03}"/>
              </a:ext>
            </a:extLst>
          </p:cNvPr>
          <p:cNvSpPr txBox="1">
            <a:spLocks/>
          </p:cNvSpPr>
          <p:nvPr/>
        </p:nvSpPr>
        <p:spPr>
          <a:xfrm>
            <a:off x="111902" y="3424879"/>
            <a:ext cx="5135507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7030A0"/>
                </a:solidFill>
              </a:rPr>
              <a:t>System of ordinary differential equations</a:t>
            </a:r>
          </a:p>
          <a:p>
            <a:r>
              <a:rPr lang="en-GB" sz="2000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43FCB8-64EA-6ECF-130B-BC022ECF9BDF}"/>
              </a:ext>
            </a:extLst>
          </p:cNvPr>
          <p:cNvSpPr txBox="1">
            <a:spLocks/>
          </p:cNvSpPr>
          <p:nvPr/>
        </p:nvSpPr>
        <p:spPr>
          <a:xfrm>
            <a:off x="4876320" y="3432044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Initial conditions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	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31887C3-34C0-C742-92E6-7EA361D6E58F}"/>
              </a:ext>
            </a:extLst>
          </p:cNvPr>
          <p:cNvSpPr txBox="1">
            <a:spLocks/>
          </p:cNvSpPr>
          <p:nvPr/>
        </p:nvSpPr>
        <p:spPr>
          <a:xfrm>
            <a:off x="7119263" y="3429039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Parameters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EADE8-E826-1787-3927-4A8C7014C69D}"/>
                  </a:ext>
                </a:extLst>
              </p:cNvPr>
              <p:cNvSpPr txBox="1"/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GB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E8EADE8-E826-1787-3927-4A8C7014C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540" y="3795176"/>
                <a:ext cx="2448959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51C2CA-C23C-78A1-88FB-D852D1B8FA19}"/>
                  </a:ext>
                </a:extLst>
              </p:cNvPr>
              <p:cNvSpPr txBox="1"/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1, 2, …, 60}</m:t>
                    </m:r>
                  </m:oMath>
                </a14:m>
                <a:endParaRPr lang="en-GB" sz="2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51C2CA-C23C-78A1-88FB-D852D1B8F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923" y="5454308"/>
                <a:ext cx="3477097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7DC9AF9-4F73-8D9E-EB49-A83540AC401D}"/>
              </a:ext>
            </a:extLst>
          </p:cNvPr>
          <p:cNvSpPr txBox="1">
            <a:spLocks/>
          </p:cNvSpPr>
          <p:nvPr/>
        </p:nvSpPr>
        <p:spPr>
          <a:xfrm>
            <a:off x="4876319" y="5043619"/>
            <a:ext cx="4267681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50"/>
                </a:solidFill>
              </a:rPr>
              <a:t>Times to solve system for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5D3FD0B-91FF-FB59-97BC-C18B512E9A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95252" y="2532920"/>
            <a:ext cx="5753495" cy="418903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7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931836"/>
            <a:ext cx="9144000" cy="994327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sz="4000" dirty="0">
                <a:solidFill>
                  <a:schemeClr val="tx2"/>
                </a:solidFill>
              </a:rPr>
              <a:t>Solving ODE models in R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with the </a:t>
            </a:r>
            <a:r>
              <a:rPr lang="en-GB" sz="40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deSolve</a:t>
            </a:r>
            <a:r>
              <a:rPr lang="en-GB" sz="4000" dirty="0">
                <a:solidFill>
                  <a:schemeClr val="tx2"/>
                </a:solidFill>
              </a:rPr>
              <a:t> package</a:t>
            </a:r>
            <a:endParaRPr sz="4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9AE6E-8474-9F67-A13B-EE1F52498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2180-79F4-15FF-19E8-719B39A6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R package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2E92F-97D8-2D70-9627-F8850048B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R package which can numerically solve 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Provides the function </a:t>
            </a:r>
            <a:r>
              <a:rPr lang="en-GB" sz="2000" dirty="0">
                <a:latin typeface="Courier"/>
              </a:rPr>
              <a:t>ode()</a:t>
            </a:r>
            <a:r>
              <a:rPr lang="en-GB" sz="2400" dirty="0"/>
              <a:t> to solve your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You 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latin typeface="Courier"/>
              </a:rPr>
              <a:t>y</a:t>
            </a:r>
            <a:r>
              <a:rPr lang="en-GB" sz="2000" dirty="0"/>
              <a:t>, initial conditions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latin typeface="Courier"/>
              </a:rPr>
              <a:t>times</a:t>
            </a:r>
            <a:r>
              <a:rPr lang="en-GB" sz="2000" dirty="0"/>
              <a:t>, time points to solve the system for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latin typeface="Courier"/>
              </a:rPr>
              <a:t>parms</a:t>
            </a:r>
            <a:r>
              <a:rPr lang="en-GB" sz="2000" dirty="0"/>
              <a:t>, parameters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ourier"/>
              </a:rPr>
              <a:t>func</a:t>
            </a:r>
            <a:r>
              <a:rPr lang="en-GB" sz="2000" dirty="0"/>
              <a:t>, the system of ODEs as an R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/>
              <a:t>(optionally, others we will discuss later…)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Courier"/>
              </a:rPr>
              <a:t>ode()</a:t>
            </a:r>
            <a:r>
              <a:rPr lang="en-GB" sz="2400" dirty="0"/>
              <a:t> returns a matrix with numerical solutions to the ODEs and the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74E4B-D905-D2C2-17E1-E4C819E4F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26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31C5F-8EFA-513D-C275-D78B58853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E69749C-D4EF-85E4-9C5A-66D0A50C6C61}"/>
                  </a:ext>
                </a:extLst>
              </p:cNvPr>
              <p:cNvSpPr>
                <a:spLocks noGrp="1"/>
              </p:cNvSpPr>
              <p:nvPr>
                <p:ph idx="1" hasCustomPrompt="1"/>
              </p:nvPr>
            </p:nvSpPr>
            <p:spPr>
              <a:xfrm>
                <a:off x="457200" y="1477817"/>
                <a:ext cx="8229600" cy="3769591"/>
              </a:xfrm>
            </p:spPr>
            <p:txBody>
              <a:bodyPr/>
              <a:lstStyle/>
              <a:p>
                <a:pPr marL="342991" lvl="1" indent="0">
                  <a:buNone/>
                </a:pPr>
                <a:r>
                  <a:rPr dirty="0"/>
                  <a:t>Individuals are either susceptible or infected</a:t>
                </a:r>
                <a:r>
                  <a:rPr lang="en-GB" dirty="0"/>
                  <a:t>: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marL="342991" lvl="1" indent="0">
                  <a:buNone/>
                </a:pPr>
                <a:endParaRPr dirty="0"/>
              </a:p>
              <a:p>
                <a:pPr marL="342991" lvl="1" indent="0">
                  <a:buNone/>
                </a:pPr>
                <a:r>
                  <a:rPr dirty="0"/>
                  <a:t>Susceptible individuals become infected via transmission rate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dirty="0"/>
                  <a:t>.</a:t>
                </a:r>
              </a:p>
              <a:p>
                <a:pPr marL="0" lvl="0" indent="0"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E69749C-D4EF-85E4-9C5A-66D0A50C6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 hasCustomPrompt="1"/>
              </p:nvPr>
            </p:nvSpPr>
            <p:spPr>
              <a:xfrm>
                <a:off x="457200" y="1477817"/>
                <a:ext cx="8229600" cy="3769591"/>
              </a:xfrm>
              <a:blipFill>
                <a:blip r:embed="rId2"/>
                <a:stretch>
                  <a:fillRect t="-1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1132573-344D-68A4-7F99-B367ECEA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Susceptible Infected (SI) model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9BA48-EC5A-5BFE-B8FE-C90824BDB7C9}"/>
              </a:ext>
            </a:extLst>
          </p:cNvPr>
          <p:cNvSpPr/>
          <p:nvPr/>
        </p:nvSpPr>
        <p:spPr>
          <a:xfrm>
            <a:off x="2715455" y="2572962"/>
            <a:ext cx="1034911" cy="9740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3D1B7A-C117-C94E-778E-ECAE69F064F5}"/>
              </a:ext>
            </a:extLst>
          </p:cNvPr>
          <p:cNvCxnSpPr>
            <a:cxnSpLocks/>
          </p:cNvCxnSpPr>
          <p:nvPr/>
        </p:nvCxnSpPr>
        <p:spPr>
          <a:xfrm>
            <a:off x="4075043" y="3091069"/>
            <a:ext cx="79513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0D33D-6EF0-62BB-17EA-4C6E195A3DC7}"/>
                  </a:ext>
                </a:extLst>
              </p:cNvPr>
              <p:cNvSpPr txBox="1"/>
              <p:nvPr/>
            </p:nvSpPr>
            <p:spPr>
              <a:xfrm>
                <a:off x="4010438" y="2572962"/>
                <a:ext cx="9491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E22C2-4B9A-674F-B07F-92F38381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438" y="2572962"/>
                <a:ext cx="949187" cy="400110"/>
              </a:xfrm>
              <a:prstGeom prst="rect">
                <a:avLst/>
              </a:prstGeom>
              <a:blipFill>
                <a:blip r:embed="rId3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923CB61-B1BF-A13B-4DDA-F659D8E26891}"/>
              </a:ext>
            </a:extLst>
          </p:cNvPr>
          <p:cNvSpPr/>
          <p:nvPr/>
        </p:nvSpPr>
        <p:spPr>
          <a:xfrm>
            <a:off x="5104364" y="2572962"/>
            <a:ext cx="1034911" cy="9740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87E54-D2C3-A41F-6260-317FC17A3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24</a:t>
            </a:fld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66D52D-C43D-29F8-C36E-8907CEF6B6FE}"/>
              </a:ext>
            </a:extLst>
          </p:cNvPr>
          <p:cNvGrpSpPr/>
          <p:nvPr/>
        </p:nvGrpSpPr>
        <p:grpSpPr>
          <a:xfrm>
            <a:off x="3138458" y="4880608"/>
            <a:ext cx="3137650" cy="953223"/>
            <a:chOff x="489948" y="3292087"/>
            <a:chExt cx="3137650" cy="953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AC879C9-EF23-1C15-EFB4-CCFCA353436A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AC879C9-EF23-1C15-EFB4-CCFCA3534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837ACB-8838-E0CA-B47A-03193899C626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837ACB-8838-E0CA-B47A-03193899C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3580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D87820-FE3A-3EF8-2F98-06DE9BE41C63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D87820-FE3A-3EF8-2F98-06DE9BE41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2A0E1-B884-013E-03C7-E77660BF05E0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5B2A0E1-B884-013E-03C7-E77660BF0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5941EA-A271-A1CA-45AC-1193A92D71E3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5941EA-A271-A1CA-45AC-1193A92D7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46793F0-554F-2572-2B6F-EC2121418062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46793F0-554F-2572-2B6F-EC2121418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2362" t="-121053" b="-1868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3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16147-A711-4348-5867-0C304DFE8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577B-A908-3FFF-BC28-9DA052EC1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833BDF-BE22-0DA3-D47A-8AA42CAE17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GB" sz="2400" dirty="0"/>
                  <a:t>Provide to </a:t>
                </a:r>
                <a:r>
                  <a:rPr lang="en-GB" sz="2000" dirty="0">
                    <a:latin typeface="Courier"/>
                  </a:rPr>
                  <a:t>ode()</a:t>
                </a:r>
                <a:r>
                  <a:rPr lang="en-GB" sz="2000" dirty="0"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  <a:endParaRPr lang="en-GB" sz="2400" dirty="0"/>
              </a:p>
              <a:p>
                <a:pPr lvl="2"/>
                <a:r>
                  <a:rPr lang="en-GB" sz="2400" dirty="0">
                    <a:latin typeface="Courier"/>
                  </a:rPr>
                  <a:t>y</a:t>
                </a:r>
                <a:r>
                  <a:rPr lang="en-GB" sz="2400" dirty="0"/>
                  <a:t>, initial conditions</a:t>
                </a:r>
              </a:p>
              <a:p>
                <a:pPr lvl="2"/>
                <a:endParaRPr lang="en-GB" sz="2400" dirty="0"/>
              </a:p>
              <a:p>
                <a:pPr lvl="0"/>
                <a:r>
                  <a:rPr lang="en-GB" sz="2400" dirty="0"/>
                  <a:t>Assume we have population of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GB" sz="2400" dirty="0"/>
                  <a:t>, with 1 infected individual: </a:t>
                </a:r>
              </a:p>
              <a:p>
                <a:pPr lvl="0"/>
                <a:endParaRPr lang="en-GB" sz="2400" dirty="0"/>
              </a:p>
              <a:p>
                <a:pPr marL="1270000" lvl="0"/>
                <a:r>
                  <a:rPr lang="en-GB" sz="2400" dirty="0">
                    <a:latin typeface="Courier"/>
                  </a:rPr>
                  <a:t>N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solidFill>
                      <a:srgbClr val="40A070"/>
                    </a:solidFill>
                    <a:latin typeface="Courier"/>
                  </a:rPr>
                  <a:t>100</a:t>
                </a:r>
                <a:br>
                  <a:rPr lang="en-GB" sz="2400" dirty="0"/>
                </a:br>
                <a:r>
                  <a:rPr lang="en-GB" sz="2400" dirty="0">
                    <a:latin typeface="Courier"/>
                  </a:rPr>
                  <a:t>I_0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br>
                  <a:rPr lang="en-GB" sz="2400" dirty="0"/>
                </a:br>
                <a:r>
                  <a:rPr lang="en-GB" sz="2400" dirty="0">
                    <a:latin typeface="Courier"/>
                  </a:rPr>
                  <a:t>S_0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latin typeface="Courier"/>
                  </a:rPr>
                  <a:t>N </a:t>
                </a:r>
                <a:r>
                  <a:rPr lang="en-GB" sz="2400" dirty="0">
                    <a:solidFill>
                      <a:srgbClr val="666666"/>
                    </a:solidFill>
                    <a:latin typeface="Courier"/>
                  </a:rPr>
                  <a:t>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dirty="0">
                    <a:latin typeface="Courier"/>
                  </a:rPr>
                  <a:t>I_0</a:t>
                </a:r>
              </a:p>
              <a:p>
                <a:pPr marL="1270000" lvl="0"/>
                <a:br>
                  <a:rPr lang="en-GB" sz="2400" dirty="0"/>
                </a:br>
                <a:r>
                  <a:rPr lang="en-GB" sz="2400" dirty="0">
                    <a:latin typeface="Courier"/>
                  </a:rPr>
                  <a:t>y &lt;-</a:t>
                </a:r>
                <a:r>
                  <a:rPr lang="en-GB" sz="2400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sz="2400" b="1" dirty="0">
                    <a:solidFill>
                      <a:srgbClr val="007020"/>
                    </a:solidFill>
                    <a:latin typeface="Courier"/>
                  </a:rPr>
                  <a:t>c</a:t>
                </a:r>
                <a:r>
                  <a:rPr lang="en-GB" sz="2400" dirty="0">
                    <a:latin typeface="Courier"/>
                  </a:rPr>
                  <a:t>(</a:t>
                </a:r>
                <a:r>
                  <a:rPr lang="en-GB" sz="2400" dirty="0">
                    <a:solidFill>
                      <a:srgbClr val="902000"/>
                    </a:solidFill>
                    <a:latin typeface="Courier"/>
                  </a:rPr>
                  <a:t>S =</a:t>
                </a:r>
                <a:r>
                  <a:rPr lang="en-GB" sz="2400" dirty="0">
                    <a:latin typeface="Courier"/>
                  </a:rPr>
                  <a:t> S_0, </a:t>
                </a:r>
                <a:r>
                  <a:rPr lang="en-GB" sz="2400" dirty="0">
                    <a:solidFill>
                      <a:srgbClr val="902000"/>
                    </a:solidFill>
                    <a:latin typeface="Courier"/>
                  </a:rPr>
                  <a:t>I =</a:t>
                </a:r>
                <a:r>
                  <a:rPr lang="en-GB" sz="2400" dirty="0">
                    <a:latin typeface="Courier"/>
                  </a:rPr>
                  <a:t> I_0)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F833BDF-BE22-0DA3-D47A-8AA42CAE17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1BC83-41EF-3ED1-EBDB-CFD37DD27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1989-6894-96BC-0408-F25583B80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0ACF-71F3-FEC2-BEC1-00832C24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02FAA0-9AD4-07D0-EBE6-F66D170E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>
                <a:latin typeface="Courier"/>
              </a:rPr>
              <a:t>times</a:t>
            </a:r>
            <a:r>
              <a:rPr lang="en-GB" sz="2400" dirty="0"/>
              <a:t>, time points to solve the system for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Let’s solve the equation over a period of 50 days, which we will write inside a vector as follows: </a:t>
            </a:r>
          </a:p>
          <a:p>
            <a:pPr marL="1270000" lvl="0"/>
            <a:endParaRPr lang="en-GB" sz="2400" dirty="0"/>
          </a:p>
          <a:p>
            <a:pPr marL="118000" lvl="0"/>
            <a:r>
              <a:rPr lang="en-GB" sz="2400" dirty="0">
                <a:latin typeface="Courier"/>
              </a:rPr>
              <a:t>   times &lt;-</a:t>
            </a:r>
            <a:r>
              <a:rPr lang="en-GB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400" b="1" dirty="0" err="1">
                <a:solidFill>
                  <a:srgbClr val="007020"/>
                </a:solidFill>
                <a:latin typeface="Courier"/>
              </a:rPr>
              <a:t>seq</a:t>
            </a:r>
            <a:r>
              <a:rPr lang="en-GB" sz="2400" dirty="0">
                <a:latin typeface="Courier"/>
              </a:rPr>
              <a:t>(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from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GB" sz="2400" dirty="0">
                <a:latin typeface="Courier"/>
              </a:rPr>
              <a:t>, 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to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50</a:t>
            </a:r>
            <a:r>
              <a:rPr lang="en-GB" sz="2400" dirty="0">
                <a:latin typeface="Courier"/>
              </a:rPr>
              <a:t>, 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by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GB" sz="2400" dirty="0">
                <a:latin typeface="Courier"/>
              </a:rPr>
              <a:t>)</a:t>
            </a:r>
          </a:p>
          <a:p>
            <a:pPr marL="118000" lvl="0"/>
            <a:r>
              <a:rPr lang="en-GB" sz="2400" i="1" dirty="0">
                <a:solidFill>
                  <a:srgbClr val="60A0B0"/>
                </a:solidFill>
                <a:latin typeface="Courier"/>
              </a:rPr>
              <a:t>   # or times &lt;- 0:50</a:t>
            </a:r>
            <a:endParaRPr lang="en-GB" sz="2400" dirty="0">
              <a:latin typeface="Courier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1EC96-0DB6-EA4D-F0A8-006BC3AC2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1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704C-AC31-9AA0-241C-B3284444D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FEBD-2A7F-A216-A345-DD7D18B6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151FE3-A873-0EA6-2B23-0B2C50E3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>
                <a:latin typeface="Courier"/>
              </a:rPr>
              <a:t>parms</a:t>
            </a:r>
            <a:r>
              <a:rPr lang="en-GB" sz="2400" dirty="0"/>
              <a:t>, parameters</a:t>
            </a:r>
          </a:p>
          <a:p>
            <a:pPr marL="685983" lvl="2" indent="0">
              <a:buNone/>
            </a:pPr>
            <a:endParaRPr lang="en-GB" sz="2400" dirty="0"/>
          </a:p>
          <a:p>
            <a:pPr lvl="0"/>
            <a:r>
              <a:rPr lang="en-GB" sz="2400" dirty="0"/>
              <a:t>We have just one parameter, the transmission rate: </a:t>
            </a:r>
          </a:p>
          <a:p>
            <a:pPr lvl="0"/>
            <a:endParaRPr lang="en-GB" sz="2400" dirty="0"/>
          </a:p>
          <a:p>
            <a:pPr marL="1270000" lvl="0"/>
            <a:r>
              <a:rPr lang="en-GB" sz="2400" dirty="0">
                <a:latin typeface="Courier"/>
              </a:rPr>
              <a:t>parms &lt;-</a:t>
            </a:r>
            <a:r>
              <a:rPr lang="en-GB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4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sz="2400" dirty="0">
                <a:latin typeface="Courier"/>
              </a:rPr>
              <a:t>(</a:t>
            </a:r>
            <a:r>
              <a:rPr lang="en-GB" sz="2400" dirty="0">
                <a:solidFill>
                  <a:srgbClr val="902000"/>
                </a:solidFill>
                <a:latin typeface="Courier"/>
              </a:rPr>
              <a:t>beta =</a:t>
            </a:r>
            <a:r>
              <a:rPr lang="en-GB" sz="2400" dirty="0">
                <a:latin typeface="Courier"/>
              </a:rPr>
              <a:t> </a:t>
            </a:r>
            <a:r>
              <a:rPr lang="en-GB" sz="2400" dirty="0">
                <a:solidFill>
                  <a:srgbClr val="40A070"/>
                </a:solidFill>
                <a:latin typeface="Courier"/>
              </a:rPr>
              <a:t>0.4</a:t>
            </a:r>
            <a:r>
              <a:rPr lang="en-GB" sz="2400" dirty="0">
                <a:latin typeface="Courier"/>
              </a:rPr>
              <a:t>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89667-FA2E-880C-C055-37158609B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32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4832C-F29E-C2C2-63AC-9F49636A7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514F-C1D4-3954-EC87-D495EBDB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0B166F-3D91-8134-B5F2-EA0F07771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8229600" cy="5380182"/>
          </a:xfrm>
        </p:spPr>
        <p:txBody>
          <a:bodyPr/>
          <a:lstStyle/>
          <a:p>
            <a:pPr lvl="1"/>
            <a:r>
              <a:rPr lang="en-GB" sz="2400" dirty="0"/>
              <a:t>Provide to </a:t>
            </a:r>
            <a:r>
              <a:rPr lang="en-GB" sz="2000" dirty="0">
                <a:latin typeface="Courier"/>
              </a:rPr>
              <a:t>ode()</a:t>
            </a:r>
            <a:r>
              <a:rPr lang="en-GB" sz="2000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GB" sz="2400" dirty="0"/>
          </a:p>
          <a:p>
            <a:pPr lvl="2"/>
            <a:r>
              <a:rPr lang="en-GB" sz="2000" dirty="0" err="1">
                <a:latin typeface="Courier"/>
              </a:rPr>
              <a:t>func</a:t>
            </a:r>
            <a:r>
              <a:rPr lang="en-GB" sz="2000" dirty="0"/>
              <a:t>, the system of ODEs as an R function </a:t>
            </a:r>
          </a:p>
          <a:p>
            <a:pPr marL="685983" lvl="2" indent="0">
              <a:buNone/>
            </a:pPr>
            <a:r>
              <a:rPr lang="en-GB" sz="2000" dirty="0" err="1">
                <a:latin typeface="Courier"/>
              </a:rPr>
              <a:t>SI_model</a:t>
            </a:r>
            <a:r>
              <a:rPr lang="en-GB" sz="2000" dirty="0">
                <a:latin typeface="Courier"/>
              </a:rPr>
              <a:t>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GB" sz="2000" dirty="0">
                <a:latin typeface="Courier"/>
              </a:rPr>
              <a:t>(times, state, parms)</a:t>
            </a:r>
          </a:p>
          <a:p>
            <a:pPr marL="685983" lvl="2" indent="0">
              <a:buNone/>
            </a:pPr>
            <a:r>
              <a:rPr lang="en-GB" sz="2000" dirty="0">
                <a:latin typeface="Courier"/>
              </a:rPr>
              <a:t>{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i="1" dirty="0">
                <a:solidFill>
                  <a:srgbClr val="60A0B0"/>
                </a:solidFill>
                <a:latin typeface="Courier"/>
              </a:rPr>
              <a:t># Get variables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S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state[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"S"</a:t>
            </a:r>
            <a:r>
              <a:rPr lang="en-GB" sz="2000" dirty="0">
                <a:latin typeface="Courier"/>
              </a:rPr>
              <a:t>]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I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state[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"I"</a:t>
            </a:r>
            <a:r>
              <a:rPr lang="en-GB" sz="2000" dirty="0">
                <a:latin typeface="Courier"/>
              </a:rPr>
              <a:t>]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N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S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I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i="1" dirty="0">
                <a:solidFill>
                  <a:srgbClr val="60A0B0"/>
                </a:solidFill>
                <a:latin typeface="Courier"/>
              </a:rPr>
              <a:t># Get parameters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beta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parms[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"beta"</a:t>
            </a:r>
            <a:r>
              <a:rPr lang="en-GB" sz="2000" dirty="0">
                <a:latin typeface="Courier"/>
              </a:rPr>
              <a:t>]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dirty="0" err="1">
                <a:latin typeface="Courier"/>
              </a:rPr>
              <a:t>dS</a:t>
            </a:r>
            <a:r>
              <a:rPr lang="en-GB" sz="2000" dirty="0">
                <a:latin typeface="Courier"/>
              </a:rPr>
              <a:t>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-</a:t>
            </a:r>
            <a:r>
              <a:rPr lang="en-GB" sz="2000" dirty="0">
                <a:latin typeface="Courier"/>
              </a:rPr>
              <a:t>(beta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I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N) * 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dirty="0" err="1">
                <a:latin typeface="Courier"/>
              </a:rPr>
              <a:t>dI</a:t>
            </a:r>
            <a:r>
              <a:rPr lang="en-GB" sz="2000" dirty="0">
                <a:latin typeface="Courier"/>
              </a:rPr>
              <a:t>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(beta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I </a:t>
            </a:r>
            <a:r>
              <a:rPr lang="en-GB" sz="2000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dirty="0">
                <a:latin typeface="Courier"/>
              </a:rPr>
              <a:t>N) * S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res &lt;-</a:t>
            </a:r>
            <a:r>
              <a:rPr lang="en-GB" sz="20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lang="en-GB" sz="2000" dirty="0">
                <a:latin typeface="Courier"/>
              </a:rPr>
              <a:t>(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sz="2000" dirty="0">
                <a:latin typeface="Courier"/>
              </a:rPr>
              <a:t>(</a:t>
            </a:r>
            <a:r>
              <a:rPr lang="en-GB" sz="2000" dirty="0" err="1">
                <a:latin typeface="Courier"/>
              </a:rPr>
              <a:t>dS</a:t>
            </a:r>
            <a:r>
              <a:rPr lang="en-GB" sz="2000" dirty="0">
                <a:latin typeface="Courier"/>
              </a:rPr>
              <a:t>, </a:t>
            </a:r>
            <a:r>
              <a:rPr lang="en-GB" sz="2000" dirty="0" err="1">
                <a:latin typeface="Courier"/>
              </a:rPr>
              <a:t>dI</a:t>
            </a:r>
            <a:r>
              <a:rPr lang="en-GB" sz="2000" dirty="0">
                <a:latin typeface="Courier"/>
              </a:rPr>
              <a:t>))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  </a:t>
            </a:r>
            <a:r>
              <a:rPr lang="en-GB" sz="2000" b="1" dirty="0">
                <a:solidFill>
                  <a:srgbClr val="007020"/>
                </a:solidFill>
                <a:latin typeface="Courier"/>
              </a:rPr>
              <a:t>return </a:t>
            </a:r>
            <a:r>
              <a:rPr lang="en-GB" sz="2000" dirty="0">
                <a:latin typeface="Courier"/>
              </a:rPr>
              <a:t>(res)</a:t>
            </a:r>
            <a:br>
              <a:rPr lang="en-GB" sz="2000" dirty="0"/>
            </a:br>
            <a:r>
              <a:rPr lang="en-GB" sz="20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4E3EBB-CFCE-31F7-8732-3313D35A6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83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9148" y="2981739"/>
            <a:ext cx="9144000" cy="596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sz="4000" dirty="0">
                <a:solidFill>
                  <a:schemeClr val="tx2"/>
                </a:solidFill>
              </a:rPr>
              <a:t>O</a:t>
            </a:r>
            <a:r>
              <a:rPr sz="4000" dirty="0" err="1">
                <a:solidFill>
                  <a:schemeClr val="tx2"/>
                </a:solidFill>
              </a:rPr>
              <a:t>rdinary</a:t>
            </a:r>
            <a:r>
              <a:rPr sz="4000" dirty="0">
                <a:solidFill>
                  <a:schemeClr val="tx2"/>
                </a:solidFill>
              </a:rPr>
              <a:t> differential equations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10566-630E-F68C-9DB2-E7282A82A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2CD1-3C2C-6E1B-A1D2-29475E19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92117-7B50-9E93-B85F-0740A8EC6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4000" lvl="0"/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parms)</a:t>
            </a:r>
          </a:p>
          <a:p>
            <a:pPr marL="154000" lvl="0"/>
            <a:br>
              <a:rPr lang="en-GB" dirty="0"/>
            </a:br>
            <a:r>
              <a:rPr lang="en-GB" i="1" dirty="0">
                <a:solidFill>
                  <a:srgbClr val="60A0B0"/>
                </a:solidFill>
                <a:latin typeface="Courier"/>
              </a:rPr>
              <a:t># Convert matrix to data frame for easier manipulation</a:t>
            </a:r>
            <a:br>
              <a:rPr lang="en-GB" dirty="0"/>
            </a:br>
            <a:r>
              <a:rPr lang="en-GB" dirty="0">
                <a:latin typeface="Courier"/>
              </a:rPr>
              <a:t>output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 err="1">
                <a:solidFill>
                  <a:srgbClr val="007020"/>
                </a:solidFill>
                <a:latin typeface="Courier"/>
              </a:rPr>
              <a:t>as.data.frame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b="1" dirty="0">
                <a:solidFill>
                  <a:srgbClr val="007020"/>
                </a:solidFill>
                <a:latin typeface="Courier"/>
              </a:rPr>
              <a:t>head</a:t>
            </a:r>
            <a:r>
              <a:rPr lang="en-GB" dirty="0">
                <a:latin typeface="Courier"/>
              </a:rPr>
              <a:t>(output)</a:t>
            </a:r>
          </a:p>
          <a:p>
            <a:pPr marL="1270000" lvl="0"/>
            <a:r>
              <a:rPr lang="en-GB" dirty="0">
                <a:latin typeface="Courier"/>
              </a:rPr>
              <a:t>##   time        S        I
## 1    0 99.00000 1.000000
## 2    1 98.60400 1.396000
## 3    2 98.05340 1.946605
## 4    3 97.28991 2.710090
## 5    4 96.23525 3.764747
## 6    5 94.78605 5.213953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07AAD-F45A-9D33-3613-845B8B9A5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8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E9B2A-7F16-326A-8A07-91E1873D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25E6-7BE9-D6D7-75CC-D2CA6D04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SI model using </a:t>
            </a:r>
            <a:r>
              <a:rPr lang="en-GB" dirty="0" err="1"/>
              <a:t>deSolve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B825F-CEBF-3178-6D2D-DAB9FD097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60520-3659-4EE4-8B09-CC3E7A18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416050"/>
            <a:ext cx="65659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16319"/>
            <a:ext cx="9144000" cy="8253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400" dirty="0">
                <a:solidFill>
                  <a:schemeClr val="tx2"/>
                </a:solidFill>
              </a:rPr>
              <a:t>Practical 1</a:t>
            </a:r>
            <a:br>
              <a:rPr lang="en-GB" sz="4400" dirty="0">
                <a:solidFill>
                  <a:schemeClr val="tx2"/>
                </a:solidFill>
              </a:rPr>
            </a:br>
            <a:r>
              <a:rPr lang="en-GB" sz="4400" dirty="0">
                <a:solidFill>
                  <a:schemeClr val="tx2"/>
                </a:solidFill>
              </a:rPr>
              <a:t>Solving ODEs using </a:t>
            </a:r>
            <a:r>
              <a:rPr lang="en-GB" sz="44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deSolve</a:t>
            </a:r>
            <a:endParaRPr sz="4400" dirty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3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86D3-3F10-674E-A2D3-4E25EB97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3262-8150-A04C-B99C-8B757E18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1789043"/>
            <a:ext cx="8229600" cy="4789825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Objective: Solve SI, SIR, SEIR models using </a:t>
            </a:r>
            <a:r>
              <a:rPr lang="en-GB" sz="2400" dirty="0" err="1">
                <a:latin typeface="Lucida Console" panose="020B0609040504020204" pitchFamily="49" charset="0"/>
              </a:rPr>
              <a:t>deSolve</a:t>
            </a:r>
            <a:endParaRPr lang="en-GB" sz="2400" dirty="0">
              <a:latin typeface="Lucida Console" panose="020B0609040504020204" pitchFamily="49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Answer questions 1, 2 and 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Question 4, adding vaccination, is optional.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pPr marL="342991" lvl="1" indent="0">
              <a:buNone/>
            </a:pPr>
            <a:r>
              <a:rPr lang="en-GB" sz="2400" dirty="0"/>
              <a:t>	Note: If you are stuck with a grid of plots in R, use</a:t>
            </a:r>
          </a:p>
          <a:p>
            <a:pPr marL="342991" lvl="1" indent="0">
              <a:buNone/>
            </a:pPr>
            <a:r>
              <a:rPr lang="en-GB" sz="2400" dirty="0">
                <a:latin typeface="Lucida Console" panose="020B0609040504020204" pitchFamily="49" charset="0"/>
              </a:rPr>
              <a:t>		par(</a:t>
            </a:r>
            <a:r>
              <a:rPr lang="en-GB" sz="2400" dirty="0" err="1">
                <a:latin typeface="Lucida Console" panose="020B0609040504020204" pitchFamily="49" charset="0"/>
              </a:rPr>
              <a:t>mfrow</a:t>
            </a:r>
            <a:r>
              <a:rPr lang="en-GB" sz="2400" dirty="0">
                <a:latin typeface="Lucida Console" panose="020B0609040504020204" pitchFamily="49" charset="0"/>
              </a:rPr>
              <a:t> = c(1,1))</a:t>
            </a:r>
          </a:p>
          <a:p>
            <a:pPr marL="342991" lvl="1" indent="0">
              <a:buNone/>
            </a:pPr>
            <a:r>
              <a:rPr lang="en-GB" sz="2400" dirty="0"/>
              <a:t>	to go back to single-plot mode.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A89E4-5CEF-427B-8E6D-AC6370F02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037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311E21-74D1-A417-B047-B2EE0FE5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01EE6C-54AE-E3B5-8BA8-FDF99E92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EB8E-6AFD-6054-113C-F5ECAE1C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1a. Increase the initial number of infectious individuals. What happens to the output?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3E8AE-314C-DE4A-523B-BB52D35534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60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01353-6314-7A90-6FCB-4D8FD501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D8C97-A038-2F8E-A18B-7C47494F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00BDE-5380-826E-9A57-B1DA09DB2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5D5B-E2CE-A5AC-5AA8-620501EE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1a. Increase the initial number of infectious individuals. What happens to the output?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The number of infectious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has a higher starting point,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but the same growth rate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from that level, and the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same endpoint.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B68B-720B-103D-5C10-2EF41845B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464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F7219-A0EB-54D2-FEFF-71AE8951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528A34-8CAB-6917-89B0-23546CA6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2D0B8-92AC-9E8B-71FE-FFA89EDE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6B6-2E09-D831-A404-E9EFB885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1c. Increase the value of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by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argument (in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times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vector). </a:t>
            </a:r>
            <a:br>
              <a:rPr lang="en-GB" b="0" i="0" dirty="0">
                <a:solidFill>
                  <a:srgbClr val="343A40"/>
                </a:solidFill>
                <a:effectLst/>
                <a:latin typeface="+mn-lt"/>
              </a:rPr>
            </a:b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What happens to the output?</a:t>
            </a: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42A1F-5BDB-6561-C718-6BB3D874E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885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CE8E8-C369-2729-50FA-2E366547B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07F52D-FDD8-D899-9E0B-BC131EECC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308100"/>
            <a:ext cx="6146800" cy="554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220662-1742-568B-C0FD-6E127132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812A3-27F5-A2C4-0A42-1E25ABD2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1c. Increase the value of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by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argument (in the </a:t>
            </a:r>
            <a:r>
              <a:rPr lang="en-GB" b="0" i="0" dirty="0">
                <a:solidFill>
                  <a:srgbClr val="343A40"/>
                </a:solidFill>
                <a:effectLst/>
                <a:latin typeface="Lucida Console" panose="020B0609040504020204" pitchFamily="49" charset="0"/>
              </a:rPr>
              <a:t>times</a:t>
            </a: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 vector). </a:t>
            </a:r>
            <a:br>
              <a:rPr lang="en-GB" b="0" i="0" dirty="0">
                <a:solidFill>
                  <a:srgbClr val="343A40"/>
                </a:solidFill>
                <a:effectLst/>
                <a:latin typeface="+mn-lt"/>
              </a:rPr>
            </a:br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What happens to the output?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The solution points become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more spaced out, but trace </a:t>
            </a:r>
          </a:p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the same underlying curve.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b="0" i="0" dirty="0">
              <a:solidFill>
                <a:srgbClr val="343A40"/>
              </a:solidFill>
              <a:effectLst/>
              <a:latin typeface="+mn-lt"/>
            </a:endParaRPr>
          </a:p>
          <a:p>
            <a:endParaRPr lang="en-GB" dirty="0"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4AD1E-E03D-D0EC-16D4-449C0EF81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0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A52D-F532-C0DF-A204-F5BD3E38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D01492-A269-C8AC-19D8-2E1A7E8C20CF}"/>
              </a:ext>
            </a:extLst>
          </p:cNvPr>
          <p:cNvGrpSpPr/>
          <p:nvPr/>
        </p:nvGrpSpPr>
        <p:grpSpPr>
          <a:xfrm>
            <a:off x="540980" y="2088509"/>
            <a:ext cx="8229600" cy="3600000"/>
            <a:chOff x="540980" y="2239691"/>
            <a:chExt cx="8229600" cy="360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60D582-10BD-EA45-3A2D-B0BABF5E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980" y="2239691"/>
              <a:ext cx="3987185" cy="36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204A0E-9EDA-721E-63A6-26226F41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3395" y="2239691"/>
              <a:ext cx="3987185" cy="3600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0958E8-8097-FC52-70B3-002541BB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42FDA-328D-5C31-4A0E-D791FB2448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2b. Change the value of the transmission rate so that the basic reproduction number is less than one,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. What happens to the output? </a:t>
                </a:r>
              </a:p>
              <a:p>
                <a:endParaRPr lang="en-GB" sz="1400" dirty="0">
                  <a:solidFill>
                    <a:srgbClr val="343A40"/>
                  </a:solidFill>
                  <a:latin typeface="+mn-lt"/>
                </a:endParaRPr>
              </a:p>
              <a:p>
                <a:r>
                  <a:rPr lang="en-GB" b="0" dirty="0">
                    <a:solidFill>
                      <a:srgbClr val="343A40"/>
                    </a:solidFill>
                    <a:effectLst/>
                    <a:latin typeface="+mn-lt"/>
                  </a:rPr>
                  <a:t>				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=0.4, </m:t>
                    </m:r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GB" dirty="0">
                    <a:solidFill>
                      <a:srgbClr val="343A40"/>
                    </a:solidFill>
                  </a:rPr>
                  <a:t>							       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=0.19, </m:t>
                    </m:r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endParaRPr lang="en-GB" b="0" i="0" dirty="0">
                  <a:solidFill>
                    <a:srgbClr val="343A40"/>
                  </a:solidFill>
                  <a:effectLst/>
                  <a:latin typeface="+mn-lt"/>
                </a:endParaRPr>
              </a:p>
              <a:p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Recall that for an SIR model, the basic 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GB" b="0" i="1" smtClean="0">
                            <a:solidFill>
                              <a:srgbClr val="343A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GB" b="0" i="1" smtClean="0">
                        <a:solidFill>
                          <a:srgbClr val="343A4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 </a:t>
                </a:r>
              </a:p>
              <a:p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b="0" i="0" dirty="0">
                    <a:solidFill>
                      <a:srgbClr val="343A40"/>
                    </a:solidFill>
                    <a:effectLst/>
                    <a:latin typeface="+mn-lt"/>
                  </a:rPr>
                  <a:t>, the epidemic does not take off.</a:t>
                </a:r>
              </a:p>
              <a:p>
                <a:endParaRPr lang="en-GB" dirty="0">
                  <a:solidFill>
                    <a:srgbClr val="343A40"/>
                  </a:solidFill>
                  <a:latin typeface="+mn-lt"/>
                </a:endParaRPr>
              </a:p>
              <a:p>
                <a:endParaRPr lang="en-GB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42FDA-328D-5C31-4A0E-D791FB2448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17" t="-526" r="-1235" b="-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B3A42-1D3D-8894-F0E0-5419A5F7F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8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AF908-620F-4F90-F38A-351D8527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F746-2A4F-4382-763E-89E3E255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1: SEIR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9E48-DA47-2253-2131-33C9C1905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43A40"/>
                </a:solidFill>
                <a:effectLst/>
                <a:latin typeface="+mn-lt"/>
              </a:rPr>
              <a:t>3b. </a:t>
            </a:r>
            <a:r>
              <a:rPr lang="en-GB" dirty="0">
                <a:solidFill>
                  <a:srgbClr val="343A40"/>
                </a:solidFill>
                <a:latin typeface="+mn-lt"/>
              </a:rPr>
              <a:t>How does the model output differ from the SIR model you coded previously? </a:t>
            </a: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endParaRPr lang="en-GB" dirty="0">
              <a:solidFill>
                <a:srgbClr val="343A40"/>
              </a:solidFill>
              <a:latin typeface="+mn-lt"/>
            </a:endParaRPr>
          </a:p>
          <a:p>
            <a:r>
              <a:rPr lang="en-GB" dirty="0">
                <a:solidFill>
                  <a:srgbClr val="343A40"/>
                </a:solidFill>
                <a:latin typeface="+mn-lt"/>
              </a:rPr>
              <a:t>Approximately the same number of people get infected, but the epidemic takes approximately twice as long; generation interval is twice as long.</a:t>
            </a:r>
          </a:p>
          <a:p>
            <a:r>
              <a:rPr lang="en-GB" dirty="0">
                <a:solidFill>
                  <a:srgbClr val="343A40"/>
                </a:solidFill>
                <a:latin typeface="+mn-lt"/>
              </a:rPr>
              <a:t>See </a:t>
            </a:r>
            <a:r>
              <a:rPr lang="en-GB" dirty="0" err="1">
                <a:solidFill>
                  <a:srgbClr val="343A40"/>
                </a:solidFill>
                <a:latin typeface="+mn-lt"/>
              </a:rPr>
              <a:t>Wallinga</a:t>
            </a:r>
            <a:r>
              <a:rPr lang="en-GB" dirty="0">
                <a:solidFill>
                  <a:srgbClr val="343A40"/>
                </a:solidFill>
                <a:latin typeface="+mn-lt"/>
              </a:rPr>
              <a:t> and </a:t>
            </a:r>
            <a:r>
              <a:rPr lang="en-GB" dirty="0" err="1">
                <a:solidFill>
                  <a:srgbClr val="343A40"/>
                </a:solidFill>
                <a:latin typeface="+mn-lt"/>
              </a:rPr>
              <a:t>Lipsitch</a:t>
            </a:r>
            <a:r>
              <a:rPr lang="en-GB" dirty="0">
                <a:solidFill>
                  <a:srgbClr val="343A40"/>
                </a:solidFill>
                <a:latin typeface="+mn-lt"/>
              </a:rPr>
              <a:t> 2007, especially section 3a, for discussion of the generation interval, the growth rate and the reproduction number in epidemic models.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20771-7486-8ABE-69C7-02DCF3255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38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A162E8-BEA8-95F9-8FD5-DF60BD85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42126"/>
            <a:ext cx="3987185" cy="36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59080-715C-D287-927E-38B715A5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5" y="1842126"/>
            <a:ext cx="398718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6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Reminder: Difference equations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6A044-ED6B-149F-E26A-B9C1E7CE9243}"/>
              </a:ext>
            </a:extLst>
          </p:cNvPr>
          <p:cNvSpPr txBox="1"/>
          <p:nvPr/>
        </p:nvSpPr>
        <p:spPr>
          <a:xfrm>
            <a:off x="1709530" y="2226365"/>
            <a:ext cx="1152939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/>
              <a:t>next </a:t>
            </a:r>
          </a:p>
          <a:p>
            <a:pPr algn="ctr"/>
            <a:r>
              <a:rPr lang="en-GB" dirty="0"/>
              <a:t>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8B304-2B16-8C02-E91C-6E776553F0AE}"/>
              </a:ext>
            </a:extLst>
          </p:cNvPr>
          <p:cNvSpPr txBox="1"/>
          <p:nvPr/>
        </p:nvSpPr>
        <p:spPr>
          <a:xfrm>
            <a:off x="4532244" y="2226364"/>
            <a:ext cx="2582333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/>
              <a:t>change</a:t>
            </a:r>
          </a:p>
          <a:p>
            <a:pPr algn="ctr"/>
            <a:r>
              <a:rPr lang="en-GB" dirty="0"/>
              <a:t>in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FC7E3-BEB9-109D-A5B3-419DFDC0AD1A}"/>
              </a:ext>
            </a:extLst>
          </p:cNvPr>
          <p:cNvSpPr txBox="1"/>
          <p:nvPr/>
        </p:nvSpPr>
        <p:spPr>
          <a:xfrm>
            <a:off x="3137453" y="2226365"/>
            <a:ext cx="1335156" cy="20313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/>
              <a:t>current </a:t>
            </a:r>
          </a:p>
          <a:p>
            <a:pPr algn="ctr"/>
            <a:r>
              <a:rPr lang="en-GB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938130"/>
              </a:xfrm>
            </p:spPr>
            <p:txBody>
              <a:bodyPr/>
              <a:lstStyle/>
              <a:p>
                <a:pPr marL="42874" indent="0">
                  <a:buNone/>
                </a:pPr>
                <a:r>
                  <a:rPr lang="en-GB" sz="2000" dirty="0"/>
                  <a:t>In the previous session, we explored difference equations:</a:t>
                </a:r>
              </a:p>
              <a:p>
                <a:pPr marL="42874" indent="0">
                  <a:buNone/>
                </a:pPr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b="0" dirty="0"/>
                  <a:t> 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b="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938130"/>
              </a:xfrm>
              <a:blipFill>
                <a:blip r:embed="rId2"/>
                <a:stretch>
                  <a:fillRect l="-310" t="-19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F2FDD-EB57-4115-BC46-BE8ADDF49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B6517-0E25-AD03-9E93-6E0345559F61}"/>
              </a:ext>
            </a:extLst>
          </p:cNvPr>
          <p:cNvSpPr txBox="1"/>
          <p:nvPr/>
        </p:nvSpPr>
        <p:spPr>
          <a:xfrm>
            <a:off x="3157331" y="3658679"/>
            <a:ext cx="52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48209-33AA-4A3B-2EC5-E798A301C692}"/>
              </a:ext>
            </a:extLst>
          </p:cNvPr>
          <p:cNvSpPr txBox="1"/>
          <p:nvPr/>
        </p:nvSpPr>
        <p:spPr>
          <a:xfrm>
            <a:off x="4502427" y="3658678"/>
            <a:ext cx="52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9E3C8F-FC73-A251-A573-AD3BA2A59F0A}"/>
              </a:ext>
            </a:extLst>
          </p:cNvPr>
          <p:cNvCxnSpPr>
            <a:cxnSpLocks/>
          </p:cNvCxnSpPr>
          <p:nvPr/>
        </p:nvCxnSpPr>
        <p:spPr>
          <a:xfrm flipV="1">
            <a:off x="4403035" y="4462670"/>
            <a:ext cx="715617" cy="113305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DE1470-D6F7-BD36-8E5C-DB71939C0BEF}"/>
              </a:ext>
            </a:extLst>
          </p:cNvPr>
          <p:cNvSpPr txBox="1"/>
          <p:nvPr/>
        </p:nvSpPr>
        <p:spPr>
          <a:xfrm>
            <a:off x="1938130" y="5595730"/>
            <a:ext cx="554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These changes are the interesting part – </a:t>
            </a:r>
            <a:br>
              <a:rPr lang="en-GB" dirty="0"/>
            </a:br>
            <a:r>
              <a:rPr lang="en-GB" dirty="0"/>
              <a:t>they are what define the behaviour of the system.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86D3-3F10-674E-A2D3-4E25EB97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ODEs session 1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3262-8150-A04C-B99C-8B757E18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ODE models are specified in terms of state variables and their rates of 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We have seen how to construct ODE systems starting from a flowchart-style model diagram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To solve an ODE model, we need to provide initial conditions for the state variables, parameter values, and times over which to solve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We have learned how to use </a:t>
            </a:r>
            <a:r>
              <a:rPr lang="en-GB" sz="2400" dirty="0" err="1">
                <a:latin typeface="Lucida Console" panose="020B0609040504020204" pitchFamily="49" charset="0"/>
              </a:rPr>
              <a:t>deSolve</a:t>
            </a:r>
            <a:r>
              <a:rPr lang="en-GB" sz="2400" dirty="0"/>
              <a:t> to solve ODEs in 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400" dirty="0"/>
              <a:t>Next session: Advanced use of </a:t>
            </a:r>
            <a:r>
              <a:rPr lang="en-GB" sz="2400" dirty="0" err="1">
                <a:latin typeface="Lucida Console" panose="020B0609040504020204" pitchFamily="49" charset="0"/>
              </a:rPr>
              <a:t>deSolve</a:t>
            </a:r>
            <a:r>
              <a:rPr lang="en-GB" sz="2400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C498A-E39F-44B8-89B9-DF25FE50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990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B8D3CD3-6246-4468-8D19-C3E6218CB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8097"/>
            <a:ext cx="9144000" cy="2387600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Ordinary Differential Equations, session 2</a:t>
            </a:r>
            <a:endParaRPr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69AF515-A3A4-4931-B1C3-BA740B67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77772"/>
            <a:ext cx="9144000" cy="1655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Modern Techniques in Modelling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43C4B-76D5-C943-AD7F-15CD5DF9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 for session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F14C9-82D7-AA43-A040-188A623F3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Recap on 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How does numerical integration work?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 Advanced use of </a:t>
            </a:r>
            <a:r>
              <a:rPr lang="en-GB" sz="2800" dirty="0" err="1">
                <a:latin typeface="Lucida Console" panose="020B0609040504020204" pitchFamily="49" charset="0"/>
              </a:rPr>
              <a:t>deSolve</a:t>
            </a:r>
            <a:endParaRPr lang="en-GB" sz="2800" dirty="0">
              <a:latin typeface="Lucida Console" panose="020B0609040504020204" pitchFamily="49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400" dirty="0"/>
              <a:t>Practical: time-varying parameters, events, and </a:t>
            </a:r>
            <a:r>
              <a:rPr lang="en-GB" sz="2400" dirty="0" err="1"/>
              <a:t>Rcpp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634B-27E9-4B7A-9654-623999C14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992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31E06-3E44-0B3A-BCF7-0957E50E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4B69-97BB-494C-97D3-1D35B683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differential equations: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1477D-CA10-3C8B-A90D-CE823A9DB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42</a:t>
            </a:fld>
            <a:endParaRPr lang="en-GB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CC076D-0925-40CF-56C0-A925C4A04BFA}"/>
              </a:ext>
            </a:extLst>
          </p:cNvPr>
          <p:cNvCxnSpPr>
            <a:cxnSpLocks/>
          </p:cNvCxnSpPr>
          <p:nvPr/>
        </p:nvCxnSpPr>
        <p:spPr>
          <a:xfrm>
            <a:off x="2272086" y="1882519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80D360-595B-6B2F-235C-5BDFFD568999}"/>
              </a:ext>
            </a:extLst>
          </p:cNvPr>
          <p:cNvCxnSpPr>
            <a:cxnSpLocks/>
          </p:cNvCxnSpPr>
          <p:nvPr/>
        </p:nvCxnSpPr>
        <p:spPr>
          <a:xfrm>
            <a:off x="5664799" y="1882519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C8D04C-E86C-DF18-10BF-0016AB88D061}"/>
              </a:ext>
            </a:extLst>
          </p:cNvPr>
          <p:cNvSpPr txBox="1"/>
          <p:nvPr/>
        </p:nvSpPr>
        <p:spPr>
          <a:xfrm>
            <a:off x="5364041" y="1939671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CC92E-2832-E796-B614-623A8EAAA32B}"/>
              </a:ext>
            </a:extLst>
          </p:cNvPr>
          <p:cNvSpPr txBox="1"/>
          <p:nvPr/>
        </p:nvSpPr>
        <p:spPr>
          <a:xfrm>
            <a:off x="1115860" y="1540988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1586E0-6096-B388-AAD7-DCCFA0F7C05E}"/>
              </a:ext>
            </a:extLst>
          </p:cNvPr>
          <p:cNvSpPr txBox="1"/>
          <p:nvPr/>
        </p:nvSpPr>
        <p:spPr>
          <a:xfrm>
            <a:off x="4529095" y="1540988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A6443-7B36-DED5-9661-56AB3AD11358}"/>
              </a:ext>
            </a:extLst>
          </p:cNvPr>
          <p:cNvSpPr txBox="1"/>
          <p:nvPr/>
        </p:nvSpPr>
        <p:spPr>
          <a:xfrm>
            <a:off x="7919138" y="1540988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0E8D46-B884-DB6C-E1D7-4456E684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40" y="2546075"/>
            <a:ext cx="7647709" cy="438691"/>
          </a:xfrm>
        </p:spPr>
        <p:txBody>
          <a:bodyPr/>
          <a:lstStyle/>
          <a:p>
            <a:r>
              <a:rPr lang="en-GB" dirty="0"/>
              <a:t>A full ODE model specification has the following elements:</a:t>
            </a:r>
          </a:p>
          <a:p>
            <a:r>
              <a:rPr lang="en-GB" sz="20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/>
              <p:nvPr/>
            </p:nvSpPr>
            <p:spPr>
              <a:xfrm>
                <a:off x="2531908" y="1416886"/>
                <a:ext cx="1143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type m:val="lin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3F42A9-5ADD-4179-1060-30129DBA1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08" y="1416886"/>
                <a:ext cx="1143000" cy="400110"/>
              </a:xfrm>
              <a:prstGeom prst="rect">
                <a:avLst/>
              </a:prstGeom>
              <a:blipFill>
                <a:blip r:embed="rId2"/>
                <a:stretch>
                  <a:fillRect t="-115152" b="-17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/>
              <p:nvPr/>
            </p:nvSpPr>
            <p:spPr>
              <a:xfrm>
                <a:off x="6135523" y="1428269"/>
                <a:ext cx="777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02624B-2109-0174-B984-73E22A33F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23" y="1428269"/>
                <a:ext cx="77724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E3FDC55-A993-533A-D586-A86E0F69CF00}"/>
              </a:ext>
            </a:extLst>
          </p:cNvPr>
          <p:cNvSpPr txBox="1"/>
          <p:nvPr/>
        </p:nvSpPr>
        <p:spPr>
          <a:xfrm>
            <a:off x="1945835" y="1939671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AB341E-501F-22ED-0405-0C598972C0BD}"/>
              </a:ext>
            </a:extLst>
          </p:cNvPr>
          <p:cNvGrpSpPr/>
          <p:nvPr/>
        </p:nvGrpSpPr>
        <p:grpSpPr>
          <a:xfrm>
            <a:off x="359945" y="3428870"/>
            <a:ext cx="4348193" cy="1427833"/>
            <a:chOff x="489947" y="3292087"/>
            <a:chExt cx="4348193" cy="142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/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𝑑𝑆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873E77B-EB19-BD1D-33DE-416DEA561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9" y="3292087"/>
                  <a:ext cx="101830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111" t="-127027" r="-1235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/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𝑑𝐼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299A910-31C6-3387-2671-82D913A86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8" y="3775171"/>
                  <a:ext cx="101830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2346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/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FF51D3E-7604-BE09-0158-678761942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47" y="4258255"/>
                  <a:ext cx="1018309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642" t="-124324" r="-3704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/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98EA8C-3373-5278-2601-0A4A6D741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1" y="3292087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/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CE13843-9834-0A68-493F-FE6C9B5FD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490" y="3775170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/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9B63400-E708-1BBE-ABD6-6B1D02C89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920" y="4257044"/>
                  <a:ext cx="1018309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/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D80FC67-7270-0F2D-F93D-1B3E16987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3292087"/>
                  <a:ext cx="1601420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/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255E985-6660-B8E2-FA7F-B28FD09ADD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484" y="3783645"/>
                  <a:ext cx="160142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575" t="-127027" b="-19459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/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4D5BCB-5794-71AA-ECAB-73006CC66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720" y="3784732"/>
                  <a:ext cx="1601420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/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GB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36F9A-2840-432F-52FD-9ACA78990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178" y="4235624"/>
                  <a:ext cx="1601420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362" b="-157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/>
              <p:nvPr/>
            </p:nvSpPr>
            <p:spPr>
              <a:xfrm>
                <a:off x="1075410" y="4887623"/>
                <a:ext cx="2534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875DB5-9186-2F6C-3724-9205D42E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10" y="4887623"/>
                <a:ext cx="2534260" cy="461665"/>
              </a:xfrm>
              <a:prstGeom prst="rect">
                <a:avLst/>
              </a:prstGeom>
              <a:blipFill>
                <a:blip r:embed="rId1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/>
              <p:nvPr/>
            </p:nvSpPr>
            <p:spPr>
              <a:xfrm>
                <a:off x="5049965" y="3366430"/>
                <a:ext cx="2448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9,999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2400" i="1" dirty="0">
                  <a:solidFill>
                    <a:schemeClr val="accent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sz="24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2400" dirty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2B8AF-2DA2-A00D-A505-3C64E6FB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65" y="3366430"/>
                <a:ext cx="2448959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6893B31-53DC-BFB2-68AE-B9781DDD889D}"/>
              </a:ext>
            </a:extLst>
          </p:cNvPr>
          <p:cNvSpPr txBox="1">
            <a:spLocks/>
          </p:cNvSpPr>
          <p:nvPr/>
        </p:nvSpPr>
        <p:spPr>
          <a:xfrm>
            <a:off x="359944" y="3036402"/>
            <a:ext cx="5135507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7030A0"/>
                </a:solidFill>
              </a:rPr>
              <a:t>System of ordinary differential equations</a:t>
            </a:r>
          </a:p>
          <a:p>
            <a:r>
              <a:rPr lang="en-GB" sz="2000" dirty="0">
                <a:solidFill>
                  <a:srgbClr val="7030A0"/>
                </a:solidFill>
              </a:rPr>
              <a:t>	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AF07839-AA82-B3F3-17EC-47309A8E4B02}"/>
              </a:ext>
            </a:extLst>
          </p:cNvPr>
          <p:cNvSpPr txBox="1">
            <a:spLocks/>
          </p:cNvSpPr>
          <p:nvPr/>
        </p:nvSpPr>
        <p:spPr>
          <a:xfrm>
            <a:off x="5124362" y="3043567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Initial conditions</a:t>
            </a:r>
          </a:p>
          <a:p>
            <a:r>
              <a:rPr lang="en-GB" sz="2000" dirty="0">
                <a:solidFill>
                  <a:schemeClr val="accent5"/>
                </a:solidFill>
              </a:rPr>
              <a:t>	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A97E9AD-0227-ACCD-D1CD-8351CCDE3EC7}"/>
              </a:ext>
            </a:extLst>
          </p:cNvPr>
          <p:cNvSpPr txBox="1">
            <a:spLocks/>
          </p:cNvSpPr>
          <p:nvPr/>
        </p:nvSpPr>
        <p:spPr>
          <a:xfrm>
            <a:off x="7367305" y="3040562"/>
            <a:ext cx="1971289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70C0"/>
                </a:solidFill>
              </a:rPr>
              <a:t>Parameters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/>
              <p:nvPr/>
            </p:nvSpPr>
            <p:spPr>
              <a:xfrm>
                <a:off x="7302582" y="3406699"/>
                <a:ext cx="24489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GB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lang="en-GB" sz="24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1ABDE7-FCDE-A76A-65EF-03C92ABD3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582" y="3406699"/>
                <a:ext cx="2448959" cy="12003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/>
              <p:nvPr/>
            </p:nvSpPr>
            <p:spPr>
              <a:xfrm>
                <a:off x="5049965" y="5065831"/>
                <a:ext cx="3477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1, 2, …, 60}</m:t>
                    </m:r>
                  </m:oMath>
                </a14:m>
                <a:endParaRPr lang="en-GB" sz="2400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4F1BDA2-CB3E-4AAF-7B95-B6E91F0F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65" y="5065831"/>
                <a:ext cx="3477097" cy="8309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0E46132-57E2-F657-10CF-E5AC0F38891A}"/>
              </a:ext>
            </a:extLst>
          </p:cNvPr>
          <p:cNvSpPr txBox="1">
            <a:spLocks/>
          </p:cNvSpPr>
          <p:nvPr/>
        </p:nvSpPr>
        <p:spPr>
          <a:xfrm>
            <a:off x="5124361" y="4655142"/>
            <a:ext cx="4267681" cy="438691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B050"/>
                </a:solidFill>
              </a:rPr>
              <a:t>Times to solve system for</a:t>
            </a:r>
          </a:p>
          <a:p>
            <a:r>
              <a:rPr lang="en-GB" sz="2000" dirty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740DE69-968F-72D0-3C1B-9D73EE0FF32E}"/>
              </a:ext>
            </a:extLst>
          </p:cNvPr>
          <p:cNvSpPr txBox="1">
            <a:spLocks/>
          </p:cNvSpPr>
          <p:nvPr/>
        </p:nvSpPr>
        <p:spPr>
          <a:xfrm>
            <a:off x="821259" y="5868826"/>
            <a:ext cx="7647709" cy="1327100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Starting from the initial conditions, we use </a:t>
            </a:r>
            <a:r>
              <a:rPr lang="en-GB" b="1" dirty="0"/>
              <a:t>numerical integration</a:t>
            </a:r>
            <a:r>
              <a:rPr lang="en-GB" dirty="0"/>
              <a:t> (e.g. with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r>
              <a:rPr lang="en-GB" dirty="0"/>
              <a:t>) to evaluate the variables at times </a:t>
            </a:r>
            <a:r>
              <a:rPr lang="en-GB" i="1" dirty="0"/>
              <a:t>t</a:t>
            </a:r>
            <a:r>
              <a:rPr lang="en-GB" dirty="0"/>
              <a:t>.</a:t>
            </a:r>
          </a:p>
          <a:p>
            <a:r>
              <a:rPr lang="en-GB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69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5AA88-7D50-F434-0664-1AF7AE856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EC5D49-88B1-9AB0-9AC3-899C30EC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1836"/>
            <a:ext cx="9144000" cy="994327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000" dirty="0">
                <a:solidFill>
                  <a:schemeClr val="tx2"/>
                </a:solidFill>
              </a:rPr>
              <a:t>How do</a:t>
            </a:r>
            <a:r>
              <a:rPr lang="en-GB" sz="4000" dirty="0">
                <a:solidFill>
                  <a:schemeClr val="tx2"/>
                </a:solidFill>
              </a:rPr>
              <a:t>es numerical 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integration of ODEs work?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54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528FE-5350-88F8-9B0C-AF83052F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268F-F216-1BD2-B483-AD81AA8C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60DD2-9AE5-E53D-F048-12A13F3E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8279296" cy="4821382"/>
          </a:xfrm>
        </p:spPr>
        <p:txBody>
          <a:bodyPr/>
          <a:lstStyle/>
          <a:p>
            <a:r>
              <a:rPr lang="en-GB" dirty="0"/>
              <a:t>Systems of ODEs define curves which usually don’t have analytical solutions.</a:t>
            </a:r>
          </a:p>
          <a:p>
            <a:endParaRPr lang="en-GB" dirty="0"/>
          </a:p>
          <a:p>
            <a:r>
              <a:rPr lang="en-GB" dirty="0"/>
              <a:t>We use </a:t>
            </a:r>
            <a:r>
              <a:rPr lang="en-GB" b="1" dirty="0"/>
              <a:t>numerical integration</a:t>
            </a:r>
            <a:r>
              <a:rPr lang="en-GB" dirty="0"/>
              <a:t> to approximate these curves.</a:t>
            </a:r>
          </a:p>
          <a:p>
            <a:endParaRPr lang="en-GB" dirty="0"/>
          </a:p>
          <a:p>
            <a:r>
              <a:rPr lang="en-GB" dirty="0"/>
              <a:t>Usually done using </a:t>
            </a:r>
            <a:r>
              <a:rPr lang="en-GB" b="1" dirty="0"/>
              <a:t>piecewise polynomials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Recall – examples of polynomials</a:t>
            </a:r>
          </a:p>
          <a:p>
            <a:r>
              <a:rPr lang="en-GB" dirty="0"/>
              <a:t>	linear 			y = </a:t>
            </a:r>
            <a:r>
              <a:rPr lang="en-GB" dirty="0" err="1"/>
              <a:t>ax</a:t>
            </a:r>
            <a:r>
              <a:rPr lang="en-GB" dirty="0"/>
              <a:t> + b</a:t>
            </a:r>
          </a:p>
          <a:p>
            <a:r>
              <a:rPr lang="en-GB" dirty="0"/>
              <a:t>	quadratic		y = ax</a:t>
            </a:r>
            <a:r>
              <a:rPr lang="en-GB" baseline="30000" dirty="0"/>
              <a:t>2</a:t>
            </a:r>
            <a:r>
              <a:rPr lang="en-GB" dirty="0"/>
              <a:t> + </a:t>
            </a:r>
            <a:r>
              <a:rPr lang="en-GB" dirty="0" err="1"/>
              <a:t>bx</a:t>
            </a:r>
            <a:r>
              <a:rPr lang="en-GB" dirty="0"/>
              <a:t> + c</a:t>
            </a:r>
          </a:p>
          <a:p>
            <a:r>
              <a:rPr lang="en-GB" dirty="0"/>
              <a:t>	cubic			y = ax</a:t>
            </a:r>
            <a:r>
              <a:rPr lang="en-GB" baseline="30000" dirty="0"/>
              <a:t>3</a:t>
            </a:r>
            <a:r>
              <a:rPr lang="en-GB" dirty="0"/>
              <a:t> +  bx</a:t>
            </a:r>
            <a:r>
              <a:rPr lang="en-GB" baseline="30000" dirty="0"/>
              <a:t>2</a:t>
            </a:r>
            <a:r>
              <a:rPr lang="en-GB" dirty="0"/>
              <a:t> + cx + d</a:t>
            </a:r>
          </a:p>
          <a:p>
            <a:endParaRPr lang="en-GB" dirty="0"/>
          </a:p>
          <a:p>
            <a:r>
              <a:rPr lang="en-GB" dirty="0"/>
              <a:t>Simplest example: </a:t>
            </a:r>
            <a:r>
              <a:rPr lang="en-GB" b="1" dirty="0"/>
              <a:t>piecewise linear approximation</a:t>
            </a:r>
            <a:r>
              <a:rPr lang="en-GB" dirty="0"/>
              <a:t> (Euler’s method)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2FA9D-F2C6-8088-B7D8-D219ABB2D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4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4C860-F240-AA39-BD0A-25C128F1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B3174-4D76-F7B9-42A0-651D4CD9BC69}"/>
              </a:ext>
            </a:extLst>
          </p:cNvPr>
          <p:cNvCxnSpPr>
            <a:cxnSpLocks/>
          </p:cNvCxnSpPr>
          <p:nvPr/>
        </p:nvCxnSpPr>
        <p:spPr>
          <a:xfrm flipV="1">
            <a:off x="1696339" y="5068592"/>
            <a:ext cx="685802" cy="179936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FC1BF0-5AAD-AFBB-65D9-1B67FFDBA45C}"/>
              </a:ext>
            </a:extLst>
          </p:cNvPr>
          <p:cNvCxnSpPr>
            <a:cxnSpLocks/>
          </p:cNvCxnSpPr>
          <p:nvPr/>
        </p:nvCxnSpPr>
        <p:spPr>
          <a:xfrm flipV="1">
            <a:off x="929309" y="5252831"/>
            <a:ext cx="750404" cy="188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2C7771E-6706-23EB-17AF-4D658051063C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8B9BE-BB2E-4E7A-BD0C-FBF1E7EA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0CFA-C304-BA09-B48D-E1F9E8B39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4821382"/>
          </a:xfrm>
        </p:spPr>
        <p:txBody>
          <a:bodyPr/>
          <a:lstStyle/>
          <a:p>
            <a:r>
              <a:rPr lang="en-GB" dirty="0"/>
              <a:t>Choose a time step, ∆t.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at initial point </a:t>
            </a:r>
            <a:r>
              <a:rPr lang="en-GB" b="1" dirty="0"/>
              <a:t>y</a:t>
            </a:r>
            <a:r>
              <a:rPr lang="en-GB" dirty="0"/>
              <a:t>(0), i.e. t = 0.</a:t>
            </a:r>
          </a:p>
          <a:p>
            <a:pPr marL="342900" indent="-342900">
              <a:buAutoNum type="arabicPeriod"/>
            </a:pPr>
            <a:r>
              <a:rPr lang="en-GB" dirty="0"/>
              <a:t>Use ODEs to get “slope” of function at this point (</a:t>
            </a:r>
            <a:r>
              <a:rPr lang="en-GB" dirty="0" err="1"/>
              <a:t>d</a:t>
            </a:r>
            <a:r>
              <a:rPr lang="en-GB" b="1" dirty="0" err="1"/>
              <a:t>y</a:t>
            </a:r>
            <a:r>
              <a:rPr lang="en-GB" b="1" dirty="0"/>
              <a:t> </a:t>
            </a:r>
            <a:r>
              <a:rPr lang="en-GB" dirty="0"/>
              <a:t>/ dt).</a:t>
            </a:r>
          </a:p>
          <a:p>
            <a:pPr marL="342900" indent="-342900">
              <a:buAutoNum type="arabicPeriod"/>
            </a:pPr>
            <a:r>
              <a:rPr lang="en-GB" dirty="0"/>
              <a:t>Move forward to t’ = t + ∆t along a straight line with this “slope”.</a:t>
            </a:r>
          </a:p>
          <a:p>
            <a:pPr marL="342900" indent="-342900">
              <a:buAutoNum type="arabicPeriod"/>
            </a:pPr>
            <a:r>
              <a:rPr lang="en-GB" dirty="0"/>
              <a:t>Repeat steps 2 - 3.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4CCF7-F9EF-3C25-87C4-43EC232E2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45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FFF44FB-FEFF-6D98-B9A8-EA0746BB5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10F5A5E1-E9E5-3490-B1DC-C9ED696F5D4A}"/>
              </a:ext>
            </a:extLst>
          </p:cNvPr>
          <p:cNvSpPr/>
          <p:nvPr/>
        </p:nvSpPr>
        <p:spPr>
          <a:xfrm rot="16200000">
            <a:off x="1482174" y="5157304"/>
            <a:ext cx="245993" cy="13517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CFE73B-C5F6-D744-A833-55C6BB0C0BD9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8FB68-AE32-9B4A-6EDD-B46B9CE7F1E2}"/>
              </a:ext>
            </a:extLst>
          </p:cNvPr>
          <p:cNvSpPr txBox="1"/>
          <p:nvPr/>
        </p:nvSpPr>
        <p:spPr>
          <a:xfrm>
            <a:off x="1383226" y="5980141"/>
            <a:ext cx="466055" cy="38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∆</a:t>
            </a:r>
            <a:r>
              <a:rPr lang="en-GB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3956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55E0-0C35-84ED-3E4B-7BB2725D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10ED42-E189-32AD-6704-4B4F3FCAD4EC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DC6069C-CE14-774E-D776-0568D73ECB26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4D1EE-E034-7F8B-6479-EFBDB8B5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6266-5EDB-6696-0F62-638795A0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4821382"/>
          </a:xfrm>
        </p:spPr>
        <p:txBody>
          <a:bodyPr/>
          <a:lstStyle/>
          <a:p>
            <a:r>
              <a:rPr lang="en-GB" dirty="0"/>
              <a:t>Choose a time step, ∆t.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at initial point </a:t>
            </a:r>
            <a:r>
              <a:rPr lang="en-GB" b="1" dirty="0"/>
              <a:t>y</a:t>
            </a:r>
            <a:r>
              <a:rPr lang="en-GB" dirty="0"/>
              <a:t>(0), i.e. t = 0.</a:t>
            </a:r>
          </a:p>
          <a:p>
            <a:pPr marL="342900" indent="-342900">
              <a:buAutoNum type="arabicPeriod"/>
            </a:pPr>
            <a:r>
              <a:rPr lang="en-GB" dirty="0"/>
              <a:t>Use ODEs to get “slope” of function at this point (</a:t>
            </a:r>
            <a:r>
              <a:rPr lang="en-GB" dirty="0" err="1"/>
              <a:t>d</a:t>
            </a:r>
            <a:r>
              <a:rPr lang="en-GB" b="1" dirty="0" err="1"/>
              <a:t>y</a:t>
            </a:r>
            <a:r>
              <a:rPr lang="en-GB" b="1" dirty="0"/>
              <a:t> </a:t>
            </a:r>
            <a:r>
              <a:rPr lang="en-GB" dirty="0"/>
              <a:t>/ dt).</a:t>
            </a:r>
          </a:p>
          <a:p>
            <a:pPr marL="342900" indent="-342900">
              <a:buAutoNum type="arabicPeriod"/>
            </a:pPr>
            <a:r>
              <a:rPr lang="en-GB" dirty="0"/>
              <a:t>Move forward to t’ = t + ∆t along a straight line with this “slope”.</a:t>
            </a:r>
          </a:p>
          <a:p>
            <a:pPr marL="342900" indent="-342900">
              <a:buAutoNum type="arabicPeriod"/>
            </a:pPr>
            <a:r>
              <a:rPr lang="en-GB" dirty="0"/>
              <a:t>Repeat steps 2 - 3.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128F6-36A4-976E-AF68-98D267FD6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46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486D002-7D44-E825-D8FD-2AF0E4C4A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9266A4-95E1-F5D3-1C42-544243FC2065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0CA91-1D01-C48D-B82C-D7D6A885E475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4C1BBD-497A-564C-9F87-94EDB42AD942}"/>
              </a:ext>
            </a:extLst>
          </p:cNvPr>
          <p:cNvCxnSpPr>
            <a:cxnSpLocks/>
          </p:cNvCxnSpPr>
          <p:nvPr/>
        </p:nvCxnSpPr>
        <p:spPr>
          <a:xfrm flipV="1">
            <a:off x="2271093" y="4765964"/>
            <a:ext cx="549692" cy="319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A80B7CA-E707-AEB9-016E-B6041DB232A2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BF83B79-21D2-4BAF-4D60-A83047905F63}"/>
              </a:ext>
            </a:extLst>
          </p:cNvPr>
          <p:cNvSpPr/>
          <p:nvPr/>
        </p:nvSpPr>
        <p:spPr>
          <a:xfrm rot="16200000">
            <a:off x="2823958" y="4800848"/>
            <a:ext cx="245993" cy="13517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34A99C-CE12-0992-0939-BCCD2F965553}"/>
              </a:ext>
            </a:extLst>
          </p:cNvPr>
          <p:cNvSpPr/>
          <p:nvPr/>
        </p:nvSpPr>
        <p:spPr>
          <a:xfrm>
            <a:off x="3538333" y="421467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B5EDD-B734-6EA3-3E5F-22B220C5611C}"/>
              </a:ext>
            </a:extLst>
          </p:cNvPr>
          <p:cNvSpPr txBox="1"/>
          <p:nvPr/>
        </p:nvSpPr>
        <p:spPr>
          <a:xfrm>
            <a:off x="2725010" y="5623685"/>
            <a:ext cx="466055" cy="381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∆</a:t>
            </a:r>
            <a:r>
              <a:rPr lang="en-GB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2309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93792-DDCE-97FE-7EEB-69E997B7C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2C0D553-986C-6FB4-84EE-7B7B0A24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627658-21AC-6680-97B7-C8670F28308C}"/>
              </a:ext>
            </a:extLst>
          </p:cNvPr>
          <p:cNvCxnSpPr>
            <a:cxnSpLocks/>
          </p:cNvCxnSpPr>
          <p:nvPr/>
        </p:nvCxnSpPr>
        <p:spPr>
          <a:xfrm>
            <a:off x="8249391" y="3633867"/>
            <a:ext cx="1062389" cy="172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9AF14-14C1-9E2B-520D-475971B14312}"/>
              </a:ext>
            </a:extLst>
          </p:cNvPr>
          <p:cNvCxnSpPr>
            <a:cxnSpLocks/>
          </p:cNvCxnSpPr>
          <p:nvPr/>
        </p:nvCxnSpPr>
        <p:spPr>
          <a:xfrm flipV="1">
            <a:off x="3622816" y="2569617"/>
            <a:ext cx="1546425" cy="1739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CABD3E-4985-FA11-9ED5-86559BD39DAE}"/>
              </a:ext>
            </a:extLst>
          </p:cNvPr>
          <p:cNvCxnSpPr>
            <a:cxnSpLocks/>
          </p:cNvCxnSpPr>
          <p:nvPr/>
        </p:nvCxnSpPr>
        <p:spPr>
          <a:xfrm flipV="1">
            <a:off x="5173614" y="2194967"/>
            <a:ext cx="1605552" cy="3769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A44B9B-E993-0E04-8A7B-9933F3AFB1C5}"/>
              </a:ext>
            </a:extLst>
          </p:cNvPr>
          <p:cNvCxnSpPr>
            <a:cxnSpLocks/>
          </p:cNvCxnSpPr>
          <p:nvPr/>
        </p:nvCxnSpPr>
        <p:spPr>
          <a:xfrm>
            <a:off x="6779166" y="2194967"/>
            <a:ext cx="1470225" cy="14427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D7F1C5-235F-DB91-C0F2-7903653DCE52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AA829FD-4029-4947-1294-1B952C1A810F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FEB51-ECA7-58F9-4DC4-87E344FBA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Euler’s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22EDF-520B-A0C6-9D9F-ABBB9D30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4821382"/>
          </a:xfrm>
        </p:spPr>
        <p:txBody>
          <a:bodyPr/>
          <a:lstStyle/>
          <a:p>
            <a:r>
              <a:rPr lang="en-GB" dirty="0"/>
              <a:t>Choose a time step, ∆t.</a:t>
            </a:r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Start at initial point </a:t>
            </a:r>
            <a:r>
              <a:rPr lang="en-GB" b="1" dirty="0"/>
              <a:t>y</a:t>
            </a:r>
            <a:r>
              <a:rPr lang="en-GB" dirty="0"/>
              <a:t>(0), i.e. t = 0.</a:t>
            </a:r>
          </a:p>
          <a:p>
            <a:pPr marL="342900" indent="-342900">
              <a:buAutoNum type="arabicPeriod"/>
            </a:pPr>
            <a:r>
              <a:rPr lang="en-GB" dirty="0"/>
              <a:t>Use ODEs to get “slope” of function at this point (</a:t>
            </a:r>
            <a:r>
              <a:rPr lang="en-GB" dirty="0" err="1"/>
              <a:t>d</a:t>
            </a:r>
            <a:r>
              <a:rPr lang="en-GB" b="1" dirty="0" err="1"/>
              <a:t>y</a:t>
            </a:r>
            <a:r>
              <a:rPr lang="en-GB" b="1" dirty="0"/>
              <a:t> </a:t>
            </a:r>
            <a:r>
              <a:rPr lang="en-GB" dirty="0"/>
              <a:t>/ dt).</a:t>
            </a:r>
          </a:p>
          <a:p>
            <a:pPr marL="342900" indent="-342900">
              <a:buAutoNum type="arabicPeriod"/>
            </a:pPr>
            <a:r>
              <a:rPr lang="en-GB" dirty="0"/>
              <a:t>Move forward to t’ = t + ∆t along a straight line with this “slope”.</a:t>
            </a:r>
          </a:p>
          <a:p>
            <a:pPr marL="342900" indent="-342900">
              <a:buAutoNum type="arabicPeriod"/>
            </a:pPr>
            <a:r>
              <a:rPr lang="en-GB" dirty="0"/>
              <a:t>Repeat steps 2 - 3.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endParaRPr lang="en-GB" dirty="0"/>
          </a:p>
          <a:p>
            <a:r>
              <a:rPr lang="en-GB" dirty="0"/>
              <a:t>Note: This is very much like pretending your ODEs are difference equations!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755D8-3A6A-3015-4C5D-81061DCC5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47</a:t>
            </a:fld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6A9BD5-8703-4B4F-47DD-87D3CEA951A5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8DCC25-B3CD-8198-1DE4-F1EE83FF7DE1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58A8223-72EA-8907-449F-B514D38FF5E3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44CFB3-8B60-4379-EB6B-2306BD4B9614}"/>
              </a:ext>
            </a:extLst>
          </p:cNvPr>
          <p:cNvSpPr/>
          <p:nvPr/>
        </p:nvSpPr>
        <p:spPr>
          <a:xfrm>
            <a:off x="3538333" y="42231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8C7172-E3E1-1914-1880-FDC3485C3CC1}"/>
              </a:ext>
            </a:extLst>
          </p:cNvPr>
          <p:cNvSpPr/>
          <p:nvPr/>
        </p:nvSpPr>
        <p:spPr>
          <a:xfrm>
            <a:off x="5084758" y="24832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4AD8ED-9CB8-D844-5CAA-F4CB6ECE763D}"/>
              </a:ext>
            </a:extLst>
          </p:cNvPr>
          <p:cNvSpPr/>
          <p:nvPr/>
        </p:nvSpPr>
        <p:spPr>
          <a:xfrm>
            <a:off x="6694683" y="210855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C73037-A4E6-FC25-4103-8A58A4BCCAD1}"/>
              </a:ext>
            </a:extLst>
          </p:cNvPr>
          <p:cNvSpPr/>
          <p:nvPr/>
        </p:nvSpPr>
        <p:spPr>
          <a:xfrm>
            <a:off x="8164908" y="3551317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0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E6323-A204-CFEC-D843-ECBF5009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12F147-7B35-7492-6D10-6085DEC6899D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AABE8CC-21BF-2F58-84B0-455ED43AC661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FFD3A-BFE2-6A05-AD9B-16361F52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3936A-40BB-7A7F-EFE0-80D77445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2221727"/>
          </a:xfrm>
        </p:spPr>
        <p:txBody>
          <a:bodyPr/>
          <a:lstStyle/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9AB01-80AB-80F9-E661-B5A21291B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48</a:t>
            </a:fld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C79225-3169-F86F-FA6D-24A23B9D75C7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2C649C-CCAE-F93E-8754-52CCFB3C5822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E4364DD-D217-C934-4D49-D6432265FF5A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C0C9CE-0590-B71D-FFFF-7E24E5285C91}"/>
              </a:ext>
            </a:extLst>
          </p:cNvPr>
          <p:cNvSpPr/>
          <p:nvPr/>
        </p:nvSpPr>
        <p:spPr>
          <a:xfrm>
            <a:off x="3538333" y="42231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7A44C8E5-6BC7-7821-BD07-A092D631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DA2B89-35EF-81F4-392A-8E8F9E0C7584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DA2B89-35EF-81F4-392A-8E8F9E0C75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318"/>
                <a:ext cx="14457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9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Ordinary differential equations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42874" indent="0">
                  <a:buNone/>
                </a:pPr>
                <a:r>
                  <a:rPr lang="en-GB" sz="2000" b="1" dirty="0"/>
                  <a:t>Difference equations</a:t>
                </a:r>
              </a:p>
              <a:p>
                <a:pPr marL="42874" indent="0">
                  <a:buNone/>
                </a:pPr>
                <a:r>
                  <a:rPr lang="en-GB" sz="2000" b="0" dirty="0"/>
                  <a:t> 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b="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F2FDD-EB57-4115-BC46-BE8ADDF49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/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Ordinary differential equations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a similar structure, but only the rate of change is given:</a:t>
                </a:r>
              </a:p>
              <a:p>
                <a:endParaRPr lang="en-GB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𝑑𝑆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𝑑𝐼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 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𝑑𝑅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𝑡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)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GB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explicit dependence on time is often omitted </a:t>
                </a: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(e.g.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written instead of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blipFill>
                <a:blip r:embed="rId3"/>
                <a:stretch>
                  <a:fillRect l="-775" t="-1261" r="-465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80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66EF1-ADED-AD12-E56C-E48E2747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0FD132-3952-65AD-5C0F-9F11E526D710}"/>
              </a:ext>
            </a:extLst>
          </p:cNvPr>
          <p:cNvCxnSpPr>
            <a:cxnSpLocks/>
          </p:cNvCxnSpPr>
          <p:nvPr/>
        </p:nvCxnSpPr>
        <p:spPr>
          <a:xfrm flipV="1">
            <a:off x="939248" y="5083865"/>
            <a:ext cx="1341784" cy="356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E3A9FF6-6172-5F51-1289-8D5AA329C8CF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A461C-6AE6-DE27-1B4D-50DE117E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41A-A0E9-423C-E3B8-3FF7EA6F9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2221727"/>
          </a:xfrm>
        </p:spPr>
        <p:txBody>
          <a:bodyPr/>
          <a:lstStyle/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4D4AF-4E40-689E-9A3E-23F8E5AA3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49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4721880-27DB-8DD6-D144-95B0B757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4E1A05-46F2-B7AC-C5ED-7AEF71FA29ED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B769D7-F760-1CE8-095A-30B8CB1794D4}"/>
              </a:ext>
            </a:extLst>
          </p:cNvPr>
          <p:cNvCxnSpPr>
            <a:cxnSpLocks/>
          </p:cNvCxnSpPr>
          <p:nvPr/>
        </p:nvCxnSpPr>
        <p:spPr>
          <a:xfrm flipV="1">
            <a:off x="2281032" y="4294912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31C3E88-4F37-6F8A-FD3E-D5F291231F10}"/>
              </a:ext>
            </a:extLst>
          </p:cNvPr>
          <p:cNvSpPr/>
          <p:nvPr/>
        </p:nvSpPr>
        <p:spPr>
          <a:xfrm>
            <a:off x="2196549" y="5000735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64E965-02F0-86B0-F43A-AAD4991B1669}"/>
              </a:ext>
            </a:extLst>
          </p:cNvPr>
          <p:cNvSpPr/>
          <p:nvPr/>
        </p:nvSpPr>
        <p:spPr>
          <a:xfrm>
            <a:off x="3538333" y="422310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A338B2-014A-AC12-94DB-2A79DE67D9F2}"/>
              </a:ext>
            </a:extLst>
          </p:cNvPr>
          <p:cNvCxnSpPr>
            <a:cxnSpLocks/>
          </p:cNvCxnSpPr>
          <p:nvPr/>
        </p:nvCxnSpPr>
        <p:spPr>
          <a:xfrm flipV="1">
            <a:off x="929309" y="5169701"/>
            <a:ext cx="362596" cy="1041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F528DD-95B8-23BC-8B98-E9B4A08544ED}"/>
              </a:ext>
            </a:extLst>
          </p:cNvPr>
          <p:cNvCxnSpPr>
            <a:cxnSpLocks/>
          </p:cNvCxnSpPr>
          <p:nvPr/>
        </p:nvCxnSpPr>
        <p:spPr>
          <a:xfrm flipV="1">
            <a:off x="2271093" y="4697835"/>
            <a:ext cx="304327" cy="186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C197C1-1317-DF57-970E-3516FD11EAC6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C197C1-1317-DF57-970E-3516FD11EA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805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BD72D-987E-097D-C2F1-9E998B5E7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E702-99E6-D746-21F0-CA504AF4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2EFC-C5E2-1C6C-AE38-DE83D4D48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7818"/>
            <a:ext cx="4462670" cy="5485044"/>
          </a:xfrm>
        </p:spPr>
        <p:txBody>
          <a:bodyPr/>
          <a:lstStyle/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use these two </a:t>
            </a:r>
            <a:br>
              <a:rPr lang="en-GB" dirty="0"/>
            </a:br>
            <a:r>
              <a:rPr lang="en-GB" dirty="0"/>
              <a:t>slopes to construct</a:t>
            </a:r>
            <a:br>
              <a:rPr lang="en-GB" dirty="0"/>
            </a:br>
            <a:r>
              <a:rPr lang="en-GB" dirty="0"/>
              <a:t>a quadratic</a:t>
            </a:r>
            <a:br>
              <a:rPr lang="en-GB" dirty="0"/>
            </a:br>
            <a:r>
              <a:rPr lang="en-GB" dirty="0"/>
              <a:t>piece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        instead of a linear piece.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358E3-2D79-AF4D-1CF8-B78071B00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50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02B75F5-87B2-C01E-9179-B6E98DFF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350B5D-4DF1-1234-18DB-62A463A00626}"/>
              </a:ext>
            </a:extLst>
          </p:cNvPr>
          <p:cNvCxnSpPr>
            <a:cxnSpLocks/>
          </p:cNvCxnSpPr>
          <p:nvPr/>
        </p:nvCxnSpPr>
        <p:spPr>
          <a:xfrm flipV="1">
            <a:off x="2281032" y="4088085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4A1A161-6F7E-7B7F-6E2A-9881AAA7B7F3}"/>
              </a:ext>
            </a:extLst>
          </p:cNvPr>
          <p:cNvSpPr/>
          <p:nvPr/>
        </p:nvSpPr>
        <p:spPr>
          <a:xfrm>
            <a:off x="3538333" y="4016274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FA8012-9506-8399-2163-BF7C67EF7387}"/>
              </a:ext>
            </a:extLst>
          </p:cNvPr>
          <p:cNvCxnSpPr>
            <a:cxnSpLocks/>
          </p:cNvCxnSpPr>
          <p:nvPr/>
        </p:nvCxnSpPr>
        <p:spPr>
          <a:xfrm flipV="1">
            <a:off x="929309" y="5169701"/>
            <a:ext cx="362596" cy="1041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A5BE9A-58DB-0B6A-7867-BE15027F2CFA}"/>
              </a:ext>
            </a:extLst>
          </p:cNvPr>
          <p:cNvCxnSpPr>
            <a:cxnSpLocks/>
          </p:cNvCxnSpPr>
          <p:nvPr/>
        </p:nvCxnSpPr>
        <p:spPr>
          <a:xfrm flipV="1">
            <a:off x="2271093" y="4530055"/>
            <a:ext cx="304327" cy="18604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84F6605C-9052-F391-308C-EFBF276FDE1A}"/>
              </a:ext>
            </a:extLst>
          </p:cNvPr>
          <p:cNvSpPr/>
          <p:nvPr/>
        </p:nvSpPr>
        <p:spPr>
          <a:xfrm>
            <a:off x="922788" y="4890783"/>
            <a:ext cx="1333850" cy="545284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545284">
                <a:moveTo>
                  <a:pt x="0" y="545284"/>
                </a:moveTo>
                <a:cubicBezTo>
                  <a:pt x="453006" y="464191"/>
                  <a:pt x="939567" y="265651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779162-76E2-3D66-9763-0EA331B23BDF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CD1EAB-54BF-9F98-EA9D-54490E6FB82E}"/>
              </a:ext>
            </a:extLst>
          </p:cNvPr>
          <p:cNvSpPr/>
          <p:nvPr/>
        </p:nvSpPr>
        <p:spPr>
          <a:xfrm>
            <a:off x="2196549" y="480778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9ACEA28-763E-BA7E-148A-B8E65DCC8572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9ACEA28-763E-BA7E-148A-B8E65DCC85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441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EA396-2BAF-97AA-4531-62A88D292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C3BF-89BD-8339-E8D2-A93B1186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B1B7-D3EE-49AB-5725-DD5F1EB52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51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475139-C7D6-7D9B-3228-2EFF9D9B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4F9321-4DE0-5F25-12A2-9E71E061E113}"/>
              </a:ext>
            </a:extLst>
          </p:cNvPr>
          <p:cNvCxnSpPr>
            <a:cxnSpLocks/>
          </p:cNvCxnSpPr>
          <p:nvPr/>
        </p:nvCxnSpPr>
        <p:spPr>
          <a:xfrm flipV="1">
            <a:off x="2281032" y="4088085"/>
            <a:ext cx="1341784" cy="783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DB42C77-40E3-F665-CC38-C68A805C0E51}"/>
              </a:ext>
            </a:extLst>
          </p:cNvPr>
          <p:cNvSpPr/>
          <p:nvPr/>
        </p:nvSpPr>
        <p:spPr>
          <a:xfrm>
            <a:off x="3538333" y="4016274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87B84F0-649D-BCCB-F206-17135D12CA6F}"/>
              </a:ext>
            </a:extLst>
          </p:cNvPr>
          <p:cNvSpPr/>
          <p:nvPr/>
        </p:nvSpPr>
        <p:spPr>
          <a:xfrm>
            <a:off x="922788" y="4890783"/>
            <a:ext cx="1333850" cy="545284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545284">
                <a:moveTo>
                  <a:pt x="0" y="545284"/>
                </a:moveTo>
                <a:cubicBezTo>
                  <a:pt x="453006" y="464191"/>
                  <a:pt x="939567" y="265651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FF8CAF-11BD-0331-3D6A-791DA04B75AF}"/>
              </a:ext>
            </a:extLst>
          </p:cNvPr>
          <p:cNvCxnSpPr>
            <a:cxnSpLocks/>
          </p:cNvCxnSpPr>
          <p:nvPr/>
        </p:nvCxnSpPr>
        <p:spPr>
          <a:xfrm flipV="1">
            <a:off x="3597878" y="3707934"/>
            <a:ext cx="244280" cy="2492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C915ED-C135-1179-FFAA-C5C506E12CE0}"/>
              </a:ext>
            </a:extLst>
          </p:cNvPr>
          <p:cNvCxnSpPr>
            <a:cxnSpLocks/>
          </p:cNvCxnSpPr>
          <p:nvPr/>
        </p:nvCxnSpPr>
        <p:spPr>
          <a:xfrm flipV="1">
            <a:off x="2256638" y="4574051"/>
            <a:ext cx="276837" cy="1689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FC7CAC3-845A-0382-555B-04EFBE398110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EE08B8-0D86-FBD1-0F00-5E43249F7CE5}"/>
              </a:ext>
            </a:extLst>
          </p:cNvPr>
          <p:cNvSpPr/>
          <p:nvPr/>
        </p:nvSpPr>
        <p:spPr>
          <a:xfrm>
            <a:off x="2196549" y="480778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EE057D8-8358-E589-BD33-5D6B521F99C1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EE057D8-8358-E589-BD33-5D6B521F99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941E5-16E9-209B-398F-19CCF1AC399F}"/>
              </a:ext>
            </a:extLst>
          </p:cNvPr>
          <p:cNvSpPr txBox="1">
            <a:spLocks/>
          </p:cNvSpPr>
          <p:nvPr/>
        </p:nvSpPr>
        <p:spPr>
          <a:xfrm>
            <a:off x="457200" y="1477818"/>
            <a:ext cx="4462670" cy="5485044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use these two </a:t>
            </a:r>
            <a:br>
              <a:rPr lang="en-GB" dirty="0"/>
            </a:br>
            <a:r>
              <a:rPr lang="en-GB" dirty="0"/>
              <a:t>slopes to construct</a:t>
            </a:r>
            <a:br>
              <a:rPr lang="en-GB" dirty="0"/>
            </a:br>
            <a:r>
              <a:rPr lang="en-GB" dirty="0"/>
              <a:t>a quadratic</a:t>
            </a:r>
            <a:br>
              <a:rPr lang="en-GB" dirty="0"/>
            </a:br>
            <a:r>
              <a:rPr lang="en-GB" dirty="0"/>
              <a:t>piece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        instead of a linear piece.</a:t>
            </a:r>
          </a:p>
          <a:p>
            <a:endParaRPr lang="en-GB" dirty="0"/>
          </a:p>
          <a:p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3611126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413E7-EFAA-2CBC-D804-F356A7821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5A32-DC4D-6CAE-F432-AB142E8C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Quadratic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8BCF-A9EE-DF6D-9764-8C2C36FF0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52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C74469E-E2CD-61A5-FF00-B6D1C2F1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12" y="1218668"/>
            <a:ext cx="3609126" cy="46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50B31C-A8E3-ED5C-B853-31707E18270C}"/>
              </a:ext>
            </a:extLst>
          </p:cNvPr>
          <p:cNvCxnSpPr>
            <a:cxnSpLocks/>
          </p:cNvCxnSpPr>
          <p:nvPr/>
        </p:nvCxnSpPr>
        <p:spPr>
          <a:xfrm flipV="1">
            <a:off x="3597878" y="3498209"/>
            <a:ext cx="244280" cy="24920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9858F9-BF6F-7449-5FC6-476076986225}"/>
              </a:ext>
            </a:extLst>
          </p:cNvPr>
          <p:cNvCxnSpPr>
            <a:cxnSpLocks/>
          </p:cNvCxnSpPr>
          <p:nvPr/>
        </p:nvCxnSpPr>
        <p:spPr>
          <a:xfrm flipV="1">
            <a:off x="2256638" y="4582440"/>
            <a:ext cx="276837" cy="1689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59D734D1-15F4-9B8A-40B9-78AE48F49D01}"/>
              </a:ext>
            </a:extLst>
          </p:cNvPr>
          <p:cNvSpPr/>
          <p:nvPr/>
        </p:nvSpPr>
        <p:spPr>
          <a:xfrm>
            <a:off x="922788" y="4890783"/>
            <a:ext cx="1333850" cy="545284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545284">
                <a:moveTo>
                  <a:pt x="0" y="545284"/>
                </a:moveTo>
                <a:cubicBezTo>
                  <a:pt x="453006" y="464191"/>
                  <a:pt x="939567" y="265651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57C3E62-DDBE-7C40-C898-F9BF7E8F75E0}"/>
              </a:ext>
            </a:extLst>
          </p:cNvPr>
          <p:cNvSpPr/>
          <p:nvPr/>
        </p:nvSpPr>
        <p:spPr>
          <a:xfrm>
            <a:off x="2281032" y="3892492"/>
            <a:ext cx="1333850" cy="998292"/>
          </a:xfrm>
          <a:custGeom>
            <a:avLst/>
            <a:gdLst>
              <a:gd name="connsiteX0" fmla="*/ 0 w 2432807"/>
              <a:gd name="connsiteY0" fmla="*/ 1476462 h 1476462"/>
              <a:gd name="connsiteX1" fmla="*/ 1694576 w 2432807"/>
              <a:gd name="connsiteY1" fmla="*/ 763398 h 1476462"/>
              <a:gd name="connsiteX2" fmla="*/ 2432807 w 2432807"/>
              <a:gd name="connsiteY2" fmla="*/ 0 h 1476462"/>
              <a:gd name="connsiteX0" fmla="*/ 0 w 2432807"/>
              <a:gd name="connsiteY0" fmla="*/ 1476462 h 1476462"/>
              <a:gd name="connsiteX1" fmla="*/ 1065402 w 2432807"/>
              <a:gd name="connsiteY1" fmla="*/ 1090569 h 1476462"/>
              <a:gd name="connsiteX2" fmla="*/ 2432807 w 2432807"/>
              <a:gd name="connsiteY2" fmla="*/ 0 h 1476462"/>
              <a:gd name="connsiteX0" fmla="*/ 0 w 3271706"/>
              <a:gd name="connsiteY0" fmla="*/ 721453 h 1135820"/>
              <a:gd name="connsiteX1" fmla="*/ 1904301 w 3271706"/>
              <a:gd name="connsiteY1" fmla="*/ 1090569 h 1135820"/>
              <a:gd name="connsiteX2" fmla="*/ 3271706 w 3271706"/>
              <a:gd name="connsiteY2" fmla="*/ 0 h 1135820"/>
              <a:gd name="connsiteX0" fmla="*/ 0 w 3271706"/>
              <a:gd name="connsiteY0" fmla="*/ 721453 h 1139765"/>
              <a:gd name="connsiteX1" fmla="*/ 1904301 w 3271706"/>
              <a:gd name="connsiteY1" fmla="*/ 1090569 h 1139765"/>
              <a:gd name="connsiteX2" fmla="*/ 3271706 w 3271706"/>
              <a:gd name="connsiteY2" fmla="*/ 0 h 1139765"/>
              <a:gd name="connsiteX0" fmla="*/ 0 w 1998389"/>
              <a:gd name="connsiteY0" fmla="*/ 536895 h 955207"/>
              <a:gd name="connsiteX1" fmla="*/ 1904301 w 1998389"/>
              <a:gd name="connsiteY1" fmla="*/ 906011 h 955207"/>
              <a:gd name="connsiteX2" fmla="*/ 1333850 w 1998389"/>
              <a:gd name="connsiteY2" fmla="*/ 0 h 955207"/>
              <a:gd name="connsiteX0" fmla="*/ 0 w 1983876"/>
              <a:gd name="connsiteY0" fmla="*/ 536895 h 955207"/>
              <a:gd name="connsiteX1" fmla="*/ 1904301 w 1983876"/>
              <a:gd name="connsiteY1" fmla="*/ 906011 h 955207"/>
              <a:gd name="connsiteX2" fmla="*/ 1333850 w 1983876"/>
              <a:gd name="connsiteY2" fmla="*/ 0 h 955207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536895 h 536895"/>
              <a:gd name="connsiteX1" fmla="*/ 864066 w 1333850"/>
              <a:gd name="connsiteY1" fmla="*/ 226502 h 536895"/>
              <a:gd name="connsiteX2" fmla="*/ 1333850 w 1333850"/>
              <a:gd name="connsiteY2" fmla="*/ 0 h 536895"/>
              <a:gd name="connsiteX0" fmla="*/ 0 w 1333850"/>
              <a:gd name="connsiteY0" fmla="*/ 620785 h 620785"/>
              <a:gd name="connsiteX1" fmla="*/ 864066 w 1333850"/>
              <a:gd name="connsiteY1" fmla="*/ 226502 h 620785"/>
              <a:gd name="connsiteX2" fmla="*/ 1333850 w 1333850"/>
              <a:gd name="connsiteY2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620785 h 620785"/>
              <a:gd name="connsiteX1" fmla="*/ 1333850 w 1333850"/>
              <a:gd name="connsiteY1" fmla="*/ 0 h 620785"/>
              <a:gd name="connsiteX0" fmla="*/ 0 w 1333850"/>
              <a:gd name="connsiteY0" fmla="*/ 545284 h 545284"/>
              <a:gd name="connsiteX1" fmla="*/ 1333850 w 1333850"/>
              <a:gd name="connsiteY1" fmla="*/ 0 h 545284"/>
              <a:gd name="connsiteX0" fmla="*/ 0 w 1333850"/>
              <a:gd name="connsiteY0" fmla="*/ 398091 h 398091"/>
              <a:gd name="connsiteX1" fmla="*/ 1333850 w 1333850"/>
              <a:gd name="connsiteY1" fmla="*/ 0 h 398091"/>
              <a:gd name="connsiteX0" fmla="*/ 0 w 1333850"/>
              <a:gd name="connsiteY0" fmla="*/ 398091 h 398091"/>
              <a:gd name="connsiteX1" fmla="*/ 1333850 w 1333850"/>
              <a:gd name="connsiteY1" fmla="*/ 0 h 39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3850" h="398091">
                <a:moveTo>
                  <a:pt x="0" y="398091"/>
                </a:moveTo>
                <a:cubicBezTo>
                  <a:pt x="453006" y="316998"/>
                  <a:pt x="830511" y="238889"/>
                  <a:pt x="1333850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7EDD3F-F667-8864-6AA4-44E5D38F162D}"/>
              </a:ext>
            </a:extLst>
          </p:cNvPr>
          <p:cNvSpPr/>
          <p:nvPr/>
        </p:nvSpPr>
        <p:spPr>
          <a:xfrm>
            <a:off x="854765" y="5357191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741400-7712-F5E7-709D-27207774E992}"/>
              </a:ext>
            </a:extLst>
          </p:cNvPr>
          <p:cNvSpPr/>
          <p:nvPr/>
        </p:nvSpPr>
        <p:spPr>
          <a:xfrm>
            <a:off x="2196549" y="480778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12C362-FC4D-582C-578C-6B750E42748D}"/>
              </a:ext>
            </a:extLst>
          </p:cNvPr>
          <p:cNvSpPr/>
          <p:nvPr/>
        </p:nvSpPr>
        <p:spPr>
          <a:xfrm>
            <a:off x="3538333" y="3814938"/>
            <a:ext cx="168966" cy="1689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E73320-FACB-6023-0A62-73A0380EBFC2}"/>
                  </a:ext>
                </a:extLst>
              </p14:cNvPr>
              <p14:cNvContentPartPr/>
              <p14:nvPr/>
            </p14:nvContentPartPr>
            <p14:xfrm>
              <a:off x="6447101" y="2643318"/>
              <a:ext cx="1320120" cy="30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E73320-FACB-6023-0A62-73A0380EBF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4101" y="2580678"/>
                <a:ext cx="1445760" cy="4302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59398A3-BCA2-0ED6-B4BF-BDE1BD54655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477818"/>
            <a:ext cx="4391637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Instead of a piecewise linear function, we can use a piecewise quadratic function. </a:t>
            </a:r>
          </a:p>
          <a:p>
            <a:endParaRPr lang="en-GB" dirty="0"/>
          </a:p>
          <a:p>
            <a:r>
              <a:rPr lang="en-GB" dirty="0"/>
              <a:t>Note that for </a:t>
            </a:r>
            <a:r>
              <a:rPr lang="en-GB" dirty="0">
                <a:solidFill>
                  <a:srgbClr val="FF0000"/>
                </a:solidFill>
              </a:rPr>
              <a:t>piece 1</a:t>
            </a:r>
            <a:r>
              <a:rPr lang="en-GB" dirty="0"/>
              <a:t>, we have a slope measurement on the </a:t>
            </a:r>
            <a:r>
              <a:rPr lang="en-GB" dirty="0">
                <a:solidFill>
                  <a:srgbClr val="7030A0"/>
                </a:solidFill>
              </a:rPr>
              <a:t>left side </a:t>
            </a:r>
            <a:r>
              <a:rPr lang="en-GB" dirty="0"/>
              <a:t>and a slope measurement on the </a:t>
            </a:r>
            <a:r>
              <a:rPr lang="en-GB" dirty="0">
                <a:solidFill>
                  <a:srgbClr val="0070C0"/>
                </a:solidFill>
              </a:rPr>
              <a:t>right side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We can use these two </a:t>
            </a:r>
            <a:br>
              <a:rPr lang="en-GB" dirty="0"/>
            </a:br>
            <a:r>
              <a:rPr lang="en-GB" dirty="0"/>
              <a:t>slopes to construct</a:t>
            </a:r>
            <a:br>
              <a:rPr lang="en-GB" dirty="0"/>
            </a:br>
            <a:r>
              <a:rPr lang="en-GB" dirty="0"/>
              <a:t>a quadratic</a:t>
            </a:r>
            <a:br>
              <a:rPr lang="en-GB" dirty="0"/>
            </a:br>
            <a:r>
              <a:rPr lang="en-GB" dirty="0"/>
              <a:t>piece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                      instead of a linear piece.</a:t>
            </a:r>
          </a:p>
          <a:p>
            <a:endParaRPr lang="en-GB" dirty="0"/>
          </a:p>
          <a:p>
            <a:r>
              <a:rPr lang="en-GB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755092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EA97-F3F1-B09C-78BF-19386F7D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9A4D-A29B-9983-F1B8-FD0AE7AE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8E598-2D96-2676-C06C-AAF998F6A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53</a:t>
            </a:fld>
            <a:endParaRPr lang="en-GB"/>
          </a:p>
        </p:txBody>
      </p:sp>
      <p:pic>
        <p:nvPicPr>
          <p:cNvPr id="9" name="Picture 8" descr="A graph of a line&#10;&#10;Description automatically generated">
            <a:extLst>
              <a:ext uri="{FF2B5EF4-FFF2-40B4-BE49-F238E27FC236}">
                <a16:creationId xmlns:a16="http://schemas.microsoft.com/office/drawing/2014/main" id="{F939D964-2D31-5217-7058-DBE11F5A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46" y="1922117"/>
            <a:ext cx="6124907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A822A-F0FD-0845-6FEC-2BF5331B2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26244875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5F85-DA48-BD2F-F568-FFC52A81A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B501-650B-8BF5-2C55-3E86F838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9A1F-009A-0E59-D4E1-E1C59E383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79018-C342-D3D8-1AF1-CCE943D0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8844E-C66C-AF84-D353-325792B32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1600773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8AE4-9CFD-D091-1E63-E65A2F917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E176-550E-E3E3-BD51-9787034F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BF69D-E9CA-EC7D-5F55-855DD5844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033F50-907B-9EF2-49B0-C7CF34D5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704D9-F8CF-2687-B53A-E231577FD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1119597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55F5-942F-9ADD-DB48-B31B9DDE2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3D03-6127-A186-29BA-3176FB7FB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E4B8-65F3-6BFF-24FD-5A2C99AD9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91A3C8-02CF-DEA4-AEB4-B899BF05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4FA90-BD40-0996-7459-B6337D756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10</a:t>
            </a:r>
          </a:p>
        </p:txBody>
      </p:sp>
    </p:spTree>
    <p:extLst>
      <p:ext uri="{BB962C8B-B14F-4D97-AF65-F5344CB8AC3E}">
        <p14:creationId xmlns:p14="http://schemas.microsoft.com/office/powerpoint/2010/main" val="3200779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9B9B-71C5-B02C-6A7A-B12FB4F4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D086-46D2-569D-8C3A-93D9244BE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5B66E-D09C-7E82-6B08-514FB0A7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01B61-502F-B6D0-DC1C-4C394F4A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CCC71-F365-FA1D-F064-099086505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663660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C3019-F95B-1782-91BA-9A3C429A5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A1C0-B3B6-BBD0-4FB2-BFA0D54E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7D88C-F654-F921-4AB8-85F526BB3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D0E34-9B59-8E37-E171-F2F8DAE9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1609E-D2A0-FE90-1BDB-B54A4EC6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419790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9132"/>
            <a:ext cx="6697132" cy="6232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dirty="0"/>
              <a:t>Ordinary differential equations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42874" indent="0">
                  <a:buNone/>
                </a:pPr>
                <a:r>
                  <a:rPr lang="en-GB" sz="2000" b="1" dirty="0"/>
                  <a:t>Difference equations</a:t>
                </a:r>
              </a:p>
              <a:p>
                <a:pPr marL="42874" indent="0">
                  <a:buNone/>
                </a:pPr>
                <a:r>
                  <a:rPr lang="en-GB" sz="2000" b="0" dirty="0"/>
                  <a:t> 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 = 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b="0" dirty="0"/>
              </a:p>
              <a:p>
                <a:pPr marL="42874" indent="0">
                  <a:buNone/>
                </a:pPr>
                <a:r>
                  <a:rPr lang="en-GB" sz="2000" dirty="0"/>
                  <a:t>			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  =   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+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1" y="1490871"/>
                <a:ext cx="8179903" cy="152068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F2FDD-EB57-4115-BC46-BE8ADDF49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/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Ordinary differential equations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a similar structure, but only the rate of change is given:</a:t>
                </a:r>
              </a:p>
              <a:p>
                <a:endParaRPr lang="en-GB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𝑑𝑆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𝑑𝐼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4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𝑑𝑅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endParaRPr lang="en-GB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GB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explicit dependence on time is often omitted </a:t>
                </a:r>
              </a:p>
              <a:p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(e.g.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is written instead of 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:r>
                  <a:rPr lang="en-GB" sz="2000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en-GB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3DE10E-9A49-E94B-1AE2-D1306898A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319670"/>
                <a:ext cx="8179903" cy="3016210"/>
              </a:xfrm>
              <a:prstGeom prst="rect">
                <a:avLst/>
              </a:prstGeom>
              <a:blipFill>
                <a:blip r:embed="rId3"/>
                <a:stretch>
                  <a:fillRect l="-775" t="-1261" r="-465"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994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21874-F2DC-680D-FD2F-39014A0AB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8888-8573-9C09-2EE0-8E2A0343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66E46-11A7-2937-EA1D-568120E2C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59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12A2C-B85F-7D4A-2FBE-14A1606B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116A3-01F8-E15F-91AA-D16B7B519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1088534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FFDED-EE38-DAF6-23C6-8D7B43E0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1CB1-6E3B-D739-46EC-762D020E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58AD-D0D7-E5FA-DA9A-8A42FB268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94DD3-2A0A-134A-7B51-A0208E5F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5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98F59-DBEE-023C-B03A-E3C063136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4</a:t>
            </a:r>
          </a:p>
        </p:txBody>
      </p:sp>
    </p:spTree>
    <p:extLst>
      <p:ext uri="{BB962C8B-B14F-4D97-AF65-F5344CB8AC3E}">
        <p14:creationId xmlns:p14="http://schemas.microsoft.com/office/powerpoint/2010/main" val="3869753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67708-D721-2FAA-8751-271B7516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FD56-F901-A037-BE77-1C3DDFCD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Approximation methods compared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88D8-CDC8-6551-5798-A5DB1DD8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0E0E-9CD7-0156-610D-33111497C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9547" y="1922117"/>
            <a:ext cx="6124904" cy="50120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1BDAA4-CE35-BB97-BD53-A21E2FE3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56200"/>
          </a:xfrm>
        </p:spPr>
        <p:txBody>
          <a:bodyPr/>
          <a:lstStyle/>
          <a:p>
            <a:r>
              <a:rPr lang="en-GB" dirty="0"/>
              <a:t>In general, the higher degree polynomials we use, the better our approximation, at a cost of increased computation.</a:t>
            </a:r>
          </a:p>
          <a:p>
            <a:endParaRPr lang="en-GB" dirty="0"/>
          </a:p>
          <a:p>
            <a:r>
              <a:rPr lang="en-GB" dirty="0"/>
              <a:t>Example: SIR model, I compartment, ∆t = 1</a:t>
            </a:r>
          </a:p>
        </p:txBody>
      </p:sp>
    </p:spTree>
    <p:extLst>
      <p:ext uri="{BB962C8B-B14F-4D97-AF65-F5344CB8AC3E}">
        <p14:creationId xmlns:p14="http://schemas.microsoft.com/office/powerpoint/2010/main" val="2503872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1D5F-7A31-11BD-EF0F-25F8A440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7D62-5780-8309-3FAB-C552523A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r>
              <a:rPr lang="en-GB" dirty="0"/>
              <a:t>, we can specify what approximation method we want to use with the </a:t>
            </a:r>
            <a:r>
              <a:rPr lang="en-GB" dirty="0">
                <a:latin typeface="Lucida Console" panose="020B0609040504020204" pitchFamily="49" charset="0"/>
              </a:rPr>
              <a:t>method</a:t>
            </a:r>
            <a:r>
              <a:rPr lang="en-GB" dirty="0"/>
              <a:t> argument to </a:t>
            </a:r>
            <a:r>
              <a:rPr lang="en-GB" dirty="0">
                <a:latin typeface="Lucida Console" panose="020B0609040504020204" pitchFamily="49" charset="0"/>
              </a:rPr>
              <a:t>ode()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D3FA1-53A6-E876-FAC9-5F22BF9C8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9490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4756-BAD9-CCC9-0D81-CBEEFBD8D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C2BD-2CC5-6BC2-F656-45E38669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C6A31-ABE4-8B4C-7BCD-9DAECB88B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r>
              <a:rPr lang="en-GB" dirty="0"/>
              <a:t>, we can specify what approximation method we want to use with the </a:t>
            </a:r>
            <a:r>
              <a:rPr lang="en-GB" dirty="0">
                <a:latin typeface="Lucida Console" panose="020B0609040504020204" pitchFamily="49" charset="0"/>
              </a:rPr>
              <a:t>method</a:t>
            </a:r>
            <a:r>
              <a:rPr lang="en-GB" dirty="0"/>
              <a:t> argument to </a:t>
            </a:r>
            <a:r>
              <a:rPr lang="en-GB" dirty="0">
                <a:latin typeface="Lucida Console" panose="020B0609040504020204" pitchFamily="49" charset="0"/>
              </a:rPr>
              <a:t>ode()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parms,</a:t>
            </a:r>
          </a:p>
          <a:p>
            <a:r>
              <a:rPr lang="en-GB" dirty="0">
                <a:latin typeface="Courier"/>
              </a:rPr>
              <a:t>                 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method =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euler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>
                <a:latin typeface="Courier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E75F-A6D9-CE4C-5162-79AB0F93D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773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9E69-D7F3-5096-3317-FD0C0ADE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17B6-A7AA-66BB-4B77-EAFF177E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 in </a:t>
            </a:r>
            <a:r>
              <a:rPr lang="en-GB" dirty="0" err="1">
                <a:latin typeface="Lucida Console" panose="020B0609040504020204" pitchFamily="49" charset="0"/>
              </a:rPr>
              <a:t>deSolve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F271-B43C-88B6-23F5-1A4588D4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8240"/>
            <a:ext cx="8686800" cy="5140960"/>
          </a:xfrm>
        </p:spPr>
        <p:txBody>
          <a:bodyPr/>
          <a:lstStyle/>
          <a:p>
            <a:r>
              <a:rPr lang="en-GB" i="1" dirty="0">
                <a:solidFill>
                  <a:srgbClr val="60A0B0"/>
                </a:solidFill>
                <a:latin typeface="Courier"/>
              </a:rPr>
              <a:t># Solve equations</a:t>
            </a:r>
            <a:br>
              <a:rPr lang="en-GB" dirty="0"/>
            </a:br>
            <a:r>
              <a:rPr lang="en-GB" dirty="0" err="1">
                <a:latin typeface="Courier"/>
              </a:rPr>
              <a:t>output_raw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GB" dirty="0">
                <a:latin typeface="Courier"/>
              </a:rPr>
              <a:t> y,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times =</a:t>
            </a:r>
            <a:r>
              <a:rPr lang="en-GB" dirty="0">
                <a:latin typeface="Courier"/>
              </a:rPr>
              <a:t> times, </a:t>
            </a:r>
            <a:br>
              <a:rPr lang="en-GB" dirty="0">
                <a:latin typeface="Courier"/>
              </a:rPr>
            </a:br>
            <a:r>
              <a:rPr lang="en-GB" dirty="0">
                <a:latin typeface="Courier"/>
              </a:rPr>
              <a:t>                  </a:t>
            </a:r>
            <a:r>
              <a:rPr lang="en-GB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GB" dirty="0">
                <a:latin typeface="Courier"/>
              </a:rPr>
              <a:t> </a:t>
            </a:r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,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parms =</a:t>
            </a:r>
            <a:r>
              <a:rPr lang="en-GB" dirty="0">
                <a:latin typeface="Courier"/>
              </a:rPr>
              <a:t> parms,</a:t>
            </a:r>
          </a:p>
          <a:p>
            <a:r>
              <a:rPr lang="en-GB" dirty="0">
                <a:latin typeface="Courier"/>
              </a:rPr>
              <a:t>                  </a:t>
            </a:r>
            <a:r>
              <a:rPr lang="en-GB" dirty="0">
                <a:solidFill>
                  <a:srgbClr val="902000"/>
                </a:solidFill>
                <a:latin typeface="Courier"/>
              </a:rPr>
              <a:t>method =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euler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>
                <a:latin typeface="Courier"/>
              </a:rPr>
              <a:t>)</a:t>
            </a:r>
          </a:p>
          <a:p>
            <a:endParaRPr lang="en-GB" dirty="0"/>
          </a:p>
          <a:p>
            <a:r>
              <a:rPr lang="en-GB" dirty="0"/>
              <a:t>Some common methods: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euler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/>
              <a:t>		Euler’s method				Don’t use this!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"rk4"</a:t>
            </a:r>
            <a:r>
              <a:rPr lang="en-GB" dirty="0"/>
              <a:t>			4</a:t>
            </a:r>
            <a:r>
              <a:rPr lang="en-GB" baseline="30000" dirty="0"/>
              <a:t>th</a:t>
            </a:r>
            <a:r>
              <a:rPr lang="en-GB" dirty="0"/>
              <a:t>-order Runge-</a:t>
            </a:r>
            <a:r>
              <a:rPr lang="en-GB" dirty="0" err="1"/>
              <a:t>Kutta</a:t>
            </a:r>
            <a:r>
              <a:rPr lang="en-GB" dirty="0"/>
              <a:t>		Commonly used, quite good</a:t>
            </a:r>
          </a:p>
          <a:p>
            <a:r>
              <a:rPr lang="en-GB" dirty="0"/>
              <a:t>	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lsoda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/>
              <a:t>		</a:t>
            </a:r>
            <a:r>
              <a:rPr lang="en-GB" dirty="0" err="1"/>
              <a:t>Petzold</a:t>
            </a:r>
            <a:r>
              <a:rPr lang="en-GB" dirty="0"/>
              <a:t> &amp; Hindmarsh		Robust (and the default); 		</a:t>
            </a:r>
            <a:br>
              <a:rPr lang="en-GB" dirty="0"/>
            </a:br>
            <a:r>
              <a:rPr lang="en-GB" dirty="0"/>
              <a:t>													automatic step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91CF8-5E2B-BCDA-B165-C180FB7E9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64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EB8135-CD19-8E26-956B-6D7E4840AEEF}"/>
              </a:ext>
            </a:extLst>
          </p:cNvPr>
          <p:cNvGrpSpPr/>
          <p:nvPr/>
        </p:nvGrpSpPr>
        <p:grpSpPr>
          <a:xfrm>
            <a:off x="0" y="4414179"/>
            <a:ext cx="9224694" cy="2443821"/>
            <a:chOff x="0" y="4135047"/>
            <a:chExt cx="10278326" cy="2722951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86FBA139-6170-48F4-E19D-44EB172F6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889" y="4135047"/>
              <a:ext cx="1877897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13ED059E-B8C6-AD87-FFFD-CCA0F0E6C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201" y="4135047"/>
              <a:ext cx="2019993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undefined">
              <a:extLst>
                <a:ext uri="{FF2B5EF4-FFF2-40B4-BE49-F238E27FC236}">
                  <a16:creationId xmlns:a16="http://schemas.microsoft.com/office/drawing/2014/main" id="{14E71AC2-9B3E-5D3D-9E98-1AC2A8DADA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4" t="11429" r="14857"/>
            <a:stretch/>
          </p:blipFill>
          <p:spPr bwMode="auto">
            <a:xfrm>
              <a:off x="6105608" y="4135048"/>
              <a:ext cx="2313043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C79F449B-C17E-17DB-53D0-C3C6875A81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57" r="40500"/>
            <a:stretch/>
          </p:blipFill>
          <p:spPr bwMode="auto">
            <a:xfrm>
              <a:off x="8457064" y="4135047"/>
              <a:ext cx="1821262" cy="272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undefined">
              <a:extLst>
                <a:ext uri="{FF2B5EF4-FFF2-40B4-BE49-F238E27FC236}">
                  <a16:creationId xmlns:a16="http://schemas.microsoft.com/office/drawing/2014/main" id="{6AD7649D-4331-EEBA-B479-FB43CB622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35047"/>
              <a:ext cx="2106505" cy="272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0248DA-C754-3372-D43D-A8A498A7180D}"/>
              </a:ext>
            </a:extLst>
          </p:cNvPr>
          <p:cNvSpPr txBox="1"/>
          <p:nvPr/>
        </p:nvSpPr>
        <p:spPr>
          <a:xfrm>
            <a:off x="0" y="6483653"/>
            <a:ext cx="971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Leonhard Euler              Carl Runge           Wilhelm </a:t>
            </a:r>
            <a:r>
              <a:rPr lang="en-GB" b="1" dirty="0" err="1">
                <a:solidFill>
                  <a:schemeClr val="bg1"/>
                </a:solidFill>
              </a:rPr>
              <a:t>Kutta</a:t>
            </a:r>
            <a:r>
              <a:rPr lang="en-GB" b="1" dirty="0">
                <a:solidFill>
                  <a:schemeClr val="bg1"/>
                </a:solidFill>
              </a:rPr>
              <a:t>           Linda </a:t>
            </a:r>
            <a:r>
              <a:rPr lang="en-GB" b="1" dirty="0" err="1">
                <a:solidFill>
                  <a:schemeClr val="bg1"/>
                </a:solidFill>
              </a:rPr>
              <a:t>Petzold</a:t>
            </a:r>
            <a:r>
              <a:rPr lang="en-GB" b="1" dirty="0">
                <a:solidFill>
                  <a:schemeClr val="bg1"/>
                </a:solidFill>
              </a:rPr>
              <a:t>           Alan Hindmarsh</a:t>
            </a:r>
          </a:p>
        </p:txBody>
      </p:sp>
    </p:spTree>
    <p:extLst>
      <p:ext uri="{BB962C8B-B14F-4D97-AF65-F5344CB8AC3E}">
        <p14:creationId xmlns:p14="http://schemas.microsoft.com/office/powerpoint/2010/main" val="294731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48EDB-CC92-2C5C-FAAF-1A766AE9B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365FD1-B06A-E5E9-2EB8-D4EA5191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2470"/>
            <a:ext cx="9144000" cy="765727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800" dirty="0">
                <a:solidFill>
                  <a:schemeClr val="tx2"/>
                </a:solidFill>
              </a:rPr>
              <a:t>Advanced use of </a:t>
            </a:r>
            <a:r>
              <a:rPr sz="48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deSolve</a:t>
            </a:r>
            <a:endParaRPr sz="4800" dirty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EAA73-02B9-4F5D-C091-C2197902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EC250-E796-438C-AFE1-ABBE2451286B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541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1B052-0F5F-B5DF-2F26-47201FDFD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EC6B-99B4-912A-B53A-0537C2DA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Advanced use of </a:t>
            </a:r>
            <a:r>
              <a:rPr lang="en-GB" sz="2400" dirty="0" err="1"/>
              <a:t>deSolve</a:t>
            </a:r>
            <a:r>
              <a:rPr lang="en-GB" sz="2400" dirty="0"/>
              <a:t> package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0F55D4-DFBF-16C6-FE45-8C579372ED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</p:spPr>
        <p:txBody>
          <a:bodyPr/>
          <a:lstStyle/>
          <a:p>
            <a:pPr marL="0" lvl="1" indent="0">
              <a:buNone/>
            </a:pPr>
            <a:r>
              <a:rPr lang="en-GB" sz="2400" dirty="0"/>
              <a:t>Time-dependent changes to parameters</a:t>
            </a:r>
          </a:p>
          <a:p>
            <a:pPr marL="0" lvl="1" indent="0">
              <a:buNone/>
            </a:pPr>
            <a:r>
              <a:rPr lang="en-GB" sz="2400" dirty="0"/>
              <a:t>Events, with or without a “trigger”</a:t>
            </a:r>
          </a:p>
          <a:p>
            <a:pPr marL="0" lvl="1" indent="0">
              <a:buNone/>
            </a:pPr>
            <a:r>
              <a:rPr lang="en-GB" sz="2400" dirty="0"/>
              <a:t>Speeding up your model with </a:t>
            </a:r>
            <a:r>
              <a:rPr lang="en-GB" sz="2400" dirty="0" err="1"/>
              <a:t>Rcpp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04630-1B10-73E3-41E3-D1D0F92CD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129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13A98-1039-E19F-732D-B52E7F29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279A34-7301-570B-532E-7104E11A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200" y="2318804"/>
            <a:ext cx="5040000" cy="4539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C0C23-368B-0E10-D3C7-7237601DB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5BF7F6-4229-3106-D51F-3E0CBFF8E117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Parameters, like the transmission rate, are “inputs” into the model.</a:t>
            </a:r>
          </a:p>
          <a:p>
            <a:endParaRPr lang="en-GB" sz="2000" dirty="0"/>
          </a:p>
          <a:p>
            <a:r>
              <a:rPr lang="en-GB" sz="2000" dirty="0"/>
              <a:t>We have been treating these as constants, but they can also vary with time.</a:t>
            </a:r>
          </a:p>
          <a:p>
            <a:endParaRPr lang="en-GB" sz="2000" dirty="0"/>
          </a:p>
          <a:p>
            <a:r>
              <a:rPr lang="en-GB" sz="2000" dirty="0"/>
              <a:t>What are some reasons </a:t>
            </a:r>
            <a:br>
              <a:rPr lang="en-GB" sz="2000" dirty="0"/>
            </a:br>
            <a:r>
              <a:rPr lang="en-GB" sz="2000" dirty="0"/>
              <a:t>the transmission rate </a:t>
            </a:r>
            <a:br>
              <a:rPr lang="en-GB" sz="2000" dirty="0"/>
            </a:br>
            <a:r>
              <a:rPr lang="en-GB" sz="2000" dirty="0"/>
              <a:t>might vary over time?</a:t>
            </a:r>
          </a:p>
          <a:p>
            <a:endParaRPr lang="en-GB" sz="2000" dirty="0"/>
          </a:p>
          <a:p>
            <a:r>
              <a:rPr lang="en-GB" sz="2000" dirty="0"/>
              <a:t>Seasonality…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D1609A-4733-EAB8-9FDA-1C97A407E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74873-9573-B979-42D7-898D3673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7EC241-56AC-3E34-11C5-BAC895A8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0" y="2318804"/>
            <a:ext cx="5040000" cy="4539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F7F70-2092-48E1-025F-4DC8C6DE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CDC159-6463-1FD6-BE6B-60DBD05046CA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Parameters, like the transmission rate, are “inputs” into the model.</a:t>
            </a:r>
          </a:p>
          <a:p>
            <a:endParaRPr lang="en-GB" sz="2000" dirty="0"/>
          </a:p>
          <a:p>
            <a:r>
              <a:rPr lang="en-GB" sz="2000" dirty="0"/>
              <a:t>We have been treating these as constants, but they can also vary with time.</a:t>
            </a:r>
          </a:p>
          <a:p>
            <a:endParaRPr lang="en-GB" sz="2000" dirty="0"/>
          </a:p>
          <a:p>
            <a:r>
              <a:rPr lang="en-GB" sz="2000" dirty="0"/>
              <a:t>What are some reasons </a:t>
            </a:r>
            <a:br>
              <a:rPr lang="en-GB" sz="2000" dirty="0"/>
            </a:br>
            <a:r>
              <a:rPr lang="en-GB" sz="2000" dirty="0"/>
              <a:t>the transmission rate </a:t>
            </a:r>
            <a:br>
              <a:rPr lang="en-GB" sz="2000" dirty="0"/>
            </a:br>
            <a:r>
              <a:rPr lang="en-GB" sz="2000" dirty="0"/>
              <a:t>might vary over time?</a:t>
            </a:r>
          </a:p>
          <a:p>
            <a:endParaRPr lang="en-GB" sz="2000" dirty="0"/>
          </a:p>
          <a:p>
            <a:r>
              <a:rPr lang="en-GB" sz="2000" dirty="0"/>
              <a:t>Control measures…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5C1E6-510E-124C-C9AF-DFE49A54D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4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BFAF-6B7D-5042-9CFB-D6A6A720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Ordinary differential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3E81-D3DD-7045-843F-CE8EF88574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>
                    <a:latin typeface="+mn-lt"/>
                  </a:rPr>
                  <a:t>Mathematically,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𝑑𝑋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sz="2000" dirty="0">
                    <a:latin typeface="+mn-lt"/>
                  </a:rPr>
                  <a:t> represents the derivative of </a:t>
                </a:r>
                <a:r>
                  <a:rPr lang="en-US" sz="2000" i="1" dirty="0">
                    <a:latin typeface="+mn-lt"/>
                  </a:rPr>
                  <a:t>X</a:t>
                </a:r>
                <a:r>
                  <a:rPr lang="en-US" sz="2000" dirty="0">
                    <a:latin typeface="+mn-lt"/>
                  </a:rPr>
                  <a:t> with respect to time (i.e. the rate at which </a:t>
                </a:r>
                <a:r>
                  <a:rPr lang="en-US" sz="2000" i="1" dirty="0">
                    <a:latin typeface="+mn-lt"/>
                  </a:rPr>
                  <a:t>X</a:t>
                </a:r>
                <a:r>
                  <a:rPr lang="en-US" sz="2000" dirty="0">
                    <a:latin typeface="+mn-lt"/>
                  </a:rPr>
                  <a:t> is changing over time).</a:t>
                </a:r>
              </a:p>
              <a:p>
                <a:endParaRPr lang="en-US" sz="2000" dirty="0">
                  <a:latin typeface="+mn-lt"/>
                </a:endParaRPr>
              </a:p>
              <a:p>
                <a:r>
                  <a:rPr lang="en-US" sz="2000" dirty="0">
                    <a:latin typeface="+mn-lt"/>
                  </a:rPr>
                  <a:t>For example, is </a:t>
                </a:r>
                <a:r>
                  <a:rPr lang="en-US" sz="2000" i="1" dirty="0">
                    <a:latin typeface="+mn-lt"/>
                  </a:rPr>
                  <a:t>S</a:t>
                </a:r>
                <a:r>
                  <a:rPr lang="en-US" sz="2000" dirty="0">
                    <a:latin typeface="+mn-lt"/>
                  </a:rPr>
                  <a:t> is the number of </a:t>
                </a:r>
                <a:r>
                  <a:rPr lang="en-US" sz="2000" dirty="0" err="1">
                    <a:latin typeface="+mn-lt"/>
                  </a:rPr>
                  <a:t>susceptibles</a:t>
                </a:r>
                <a:r>
                  <a:rPr lang="en-US" sz="2000" dirty="0">
                    <a:latin typeface="+mn-lt"/>
                  </a:rPr>
                  <a:t>, </a:t>
                </a:r>
                <a:r>
                  <a:rPr lang="en-US" sz="2000" i="1" dirty="0">
                    <a:latin typeface="+mn-lt"/>
                  </a:rPr>
                  <a:t>t </a:t>
                </a:r>
                <a:r>
                  <a:rPr lang="en-US" sz="2000" dirty="0">
                    <a:latin typeface="+mn-lt"/>
                  </a:rPr>
                  <a:t>is measured in days, and we have</a:t>
                </a:r>
              </a:p>
              <a:p>
                <a:br>
                  <a:rPr lang="en-US" sz="2000" dirty="0">
                    <a:latin typeface="+mn-lt"/>
                  </a:rPr>
                </a:br>
                <a:r>
                  <a:rPr lang="en-US" sz="2000" dirty="0">
                    <a:latin typeface="+mn-lt"/>
                  </a:rPr>
                  <a:t>				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𝑑𝑆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𝑑𝑡</m:t>
                        </m:r>
                      </m:den>
                    </m:f>
                    <m:r>
                      <a:rPr lang="en-GB" sz="2000" b="0" i="0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−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=−2</m:t>
                    </m:r>
                  </m:oMath>
                </a14:m>
                <a:b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endParaRPr lang="en-GB" sz="2000" dirty="0"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then this means the number of </a:t>
                </a:r>
                <a:r>
                  <a:rPr lang="en-GB" sz="2000" dirty="0" err="1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susceptibles</a:t>
                </a:r>
                <a: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 is currently shrinking at a rate of 2 people per day, and in one day’s time will have around* 2 people fewer.</a:t>
                </a:r>
              </a:p>
              <a:p>
                <a:endParaRPr lang="en-GB" sz="2000" dirty="0"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r>
                  <a:rPr lang="en-GB" sz="2000" dirty="0"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* not exactly 2, because over the course of that day, the value of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−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𝛽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𝑆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𝐼</m:t>
                    </m:r>
                  </m:oMath>
                </a14:m>
                <a:r>
                  <a:rPr lang="en-US" sz="2000" dirty="0">
                    <a:latin typeface="+mn-lt"/>
                  </a:rPr>
                  <a:t> will change!</a:t>
                </a:r>
              </a:p>
              <a:p>
                <a:endParaRPr lang="en-US" sz="2000" dirty="0">
                  <a:latin typeface="+mn-lt"/>
                </a:endParaRPr>
              </a:p>
              <a:p>
                <a:r>
                  <a:rPr lang="en-US" sz="2000" dirty="0">
                    <a:latin typeface="+mn-lt"/>
                  </a:rPr>
                  <a:t>We will look at examples in the next section.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93E81-D3DD-7045-843F-CE8EF88574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789" r="-463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CB2F-0EAC-451B-BA6F-2F3822D01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F8D7C-13AE-1F75-D4A5-D7255CCDB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CD1F0D-EE2B-01B6-2108-7BEF6431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0" y="2318804"/>
            <a:ext cx="5040000" cy="4539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88068-7405-4A69-1606-268D4A19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D064D-F802-632D-36CD-842212497928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Parameters, like the transmission rate, are “inputs” into the model.</a:t>
            </a:r>
          </a:p>
          <a:p>
            <a:endParaRPr lang="en-GB" sz="2000" dirty="0"/>
          </a:p>
          <a:p>
            <a:r>
              <a:rPr lang="en-GB" sz="2000" dirty="0"/>
              <a:t>We have been treating these as constants, but they can also vary with time.</a:t>
            </a:r>
          </a:p>
          <a:p>
            <a:endParaRPr lang="en-GB" sz="2000" dirty="0"/>
          </a:p>
          <a:p>
            <a:r>
              <a:rPr lang="en-GB" sz="2000" dirty="0"/>
              <a:t>What are some reasons </a:t>
            </a:r>
            <a:br>
              <a:rPr lang="en-GB" sz="2000" dirty="0"/>
            </a:br>
            <a:r>
              <a:rPr lang="en-GB" sz="2000" dirty="0"/>
              <a:t>the transmission rate </a:t>
            </a:r>
            <a:br>
              <a:rPr lang="en-GB" sz="2000" dirty="0"/>
            </a:br>
            <a:r>
              <a:rPr lang="en-GB" sz="2000" dirty="0"/>
              <a:t>might vary over time?</a:t>
            </a:r>
          </a:p>
          <a:p>
            <a:endParaRPr lang="en-GB" sz="2000" dirty="0"/>
          </a:p>
          <a:p>
            <a:r>
              <a:rPr lang="en-GB" sz="2000" dirty="0"/>
              <a:t>Behaviour change…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88CAE-D01D-2029-D4E8-246682147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878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3CDA9-42F6-CC73-5A0E-C0D42332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D80E0A5-CC82-0E6E-4CF1-53D89B9C6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93" y="1875873"/>
            <a:ext cx="6975462" cy="49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3C575-0AFF-A323-F1FA-D2AA49E1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Events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38E795-5A03-3BD2-60BF-98A099D90571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With ODEs, changes that happen to state variables are fundamentally “smooth” – there are no sudden jumps.</a:t>
            </a:r>
          </a:p>
          <a:p>
            <a:endParaRPr lang="en-GB" sz="2000" dirty="0"/>
          </a:p>
          <a:p>
            <a:r>
              <a:rPr lang="en-GB" sz="2000" dirty="0"/>
              <a:t>	</a:t>
            </a:r>
          </a:p>
          <a:p>
            <a:r>
              <a:rPr lang="en-GB" sz="2000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A7D50-7122-6862-5E60-8A902BE74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241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1E927-09BF-FD5C-00FE-189CC550F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BEAC92-A084-BB59-8ABD-E65BCEF6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5" y="2435948"/>
            <a:ext cx="4909930" cy="4422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4FE8E-3366-FE07-3EF4-EF52A66A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Events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FBF3B0-A18D-0B03-B23C-D44D0902342B}"/>
              </a:ext>
            </a:extLst>
          </p:cNvPr>
          <p:cNvSpPr txBox="1">
            <a:spLocks/>
          </p:cNvSpPr>
          <p:nvPr/>
        </p:nvSpPr>
        <p:spPr>
          <a:xfrm>
            <a:off x="609600" y="163021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With ODEs, changes that happen to state variables are fundamentally “smooth” – there are no sudden jumps.</a:t>
            </a:r>
          </a:p>
          <a:p>
            <a:endParaRPr lang="en-GB" sz="2000" dirty="0"/>
          </a:p>
          <a:p>
            <a:r>
              <a:rPr lang="en-GB" sz="2000" dirty="0"/>
              <a:t>What if we need to change the state variables at an instant?</a:t>
            </a:r>
          </a:p>
          <a:p>
            <a:endParaRPr lang="en-GB" sz="2000" dirty="0"/>
          </a:p>
          <a:p>
            <a:r>
              <a:rPr lang="en-GB" sz="2000" dirty="0"/>
              <a:t>e.g. a new strain of the virus gets </a:t>
            </a:r>
            <a:br>
              <a:rPr lang="en-GB" sz="2000" dirty="0"/>
            </a:br>
            <a:r>
              <a:rPr lang="en-GB" sz="2000" dirty="0"/>
              <a:t>introduced on November 20…</a:t>
            </a:r>
          </a:p>
          <a:p>
            <a:r>
              <a:rPr lang="en-GB" sz="2000" dirty="0"/>
              <a:t>	</a:t>
            </a:r>
          </a:p>
          <a:p>
            <a:r>
              <a:rPr lang="en-GB" sz="2000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139BF-4BB4-A939-E784-7E629EFD6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99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8B57-1479-CCEA-25E0-BF67FF46C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A193-5A55-9F79-FA81-620400E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F6DF20-B98D-6BF5-9651-AE726A0A87D1}"/>
              </a:ext>
            </a:extLst>
          </p:cNvPr>
          <p:cNvSpPr txBox="1">
            <a:spLocks/>
          </p:cNvSpPr>
          <p:nvPr/>
        </p:nvSpPr>
        <p:spPr>
          <a:xfrm>
            <a:off x="457200" y="2373715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 err="1">
                <a:latin typeface="Courier"/>
              </a:rPr>
              <a:t>SI_model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GB" dirty="0">
                <a:latin typeface="Courier"/>
              </a:rPr>
              <a:t>(t, state, parms) {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variables</a:t>
            </a:r>
            <a:br>
              <a:rPr lang="en-GB" dirty="0"/>
            </a:br>
            <a:r>
              <a:rPr lang="en-GB" dirty="0">
                <a:latin typeface="Courier"/>
              </a:rPr>
              <a:t>  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"S"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I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"I"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N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parameters</a:t>
            </a:r>
            <a:br>
              <a:rPr lang="en-GB" dirty="0"/>
            </a:br>
            <a:r>
              <a:rPr lang="en-GB" dirty="0">
                <a:latin typeface="Courier"/>
              </a:rPr>
              <a:t>  beta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parms[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"beta"</a:t>
            </a:r>
            <a:r>
              <a:rPr lang="en-GB" dirty="0">
                <a:latin typeface="Courier"/>
              </a:rPr>
              <a:t>]  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-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res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lang="en-GB" dirty="0">
                <a:latin typeface="Courier"/>
              </a:rPr>
              <a:t>(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,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))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lang="en-GB" dirty="0">
                <a:latin typeface="Courier"/>
              </a:rPr>
              <a:t>(res)</a:t>
            </a:r>
            <a:br>
              <a:rPr lang="en-GB" dirty="0"/>
            </a:br>
            <a:r>
              <a:rPr lang="en-GB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F5573-4A35-1366-F1E4-BCF5BC9C5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72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B700E9-B73D-303E-41B0-21806C911666}"/>
              </a:ext>
            </a:extLst>
          </p:cNvPr>
          <p:cNvSpPr txBox="1">
            <a:spLocks/>
          </p:cNvSpPr>
          <p:nvPr/>
        </p:nvSpPr>
        <p:spPr>
          <a:xfrm>
            <a:off x="609600" y="136323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Time-dependent parameters can be brought directly into the ODE function.</a:t>
            </a:r>
          </a:p>
        </p:txBody>
      </p:sp>
    </p:spTree>
    <p:extLst>
      <p:ext uri="{BB962C8B-B14F-4D97-AF65-F5344CB8AC3E}">
        <p14:creationId xmlns:p14="http://schemas.microsoft.com/office/powerpoint/2010/main" val="37213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FC360-FAF9-4D74-0686-6BA804AD7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B8-C79C-9D4D-E247-C56075E1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dependent parameters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46FBBB-EF79-1938-B842-C2E6209829DE}"/>
              </a:ext>
            </a:extLst>
          </p:cNvPr>
          <p:cNvSpPr txBox="1">
            <a:spLocks/>
          </p:cNvSpPr>
          <p:nvPr/>
        </p:nvSpPr>
        <p:spPr>
          <a:xfrm>
            <a:off x="457200" y="2373716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 err="1">
                <a:latin typeface="Courier"/>
              </a:rPr>
              <a:t>SI_seasonal_model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lang="en-GB" dirty="0">
                <a:latin typeface="Courier"/>
              </a:rPr>
              <a:t>(t, state, parms) {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variables</a:t>
            </a:r>
            <a:br>
              <a:rPr lang="en-GB" dirty="0"/>
            </a:br>
            <a:r>
              <a:rPr lang="en-GB" dirty="0">
                <a:latin typeface="Courier"/>
              </a:rPr>
              <a:t>  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"S"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I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state[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"I"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N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Get parameters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beta_max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parms[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 err="1">
                <a:solidFill>
                  <a:srgbClr val="4070A0"/>
                </a:solidFill>
                <a:latin typeface="Courier"/>
              </a:rPr>
              <a:t>beta_max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period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parms[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"period"</a:t>
            </a:r>
            <a:r>
              <a:rPr lang="en-GB" dirty="0">
                <a:latin typeface="Courier"/>
              </a:rPr>
              <a:t>]</a:t>
            </a:r>
            <a:br>
              <a:rPr lang="en-GB" dirty="0"/>
            </a:br>
            <a:r>
              <a:rPr lang="en-GB" dirty="0">
                <a:latin typeface="Courier"/>
              </a:rPr>
              <a:t>  beta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 err="1">
                <a:latin typeface="Courier"/>
              </a:rPr>
              <a:t>beta_max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GB" dirty="0"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sin</a:t>
            </a:r>
            <a:r>
              <a:rPr lang="en-GB" dirty="0">
                <a:latin typeface="Courier"/>
              </a:rPr>
              <a:t>(</a:t>
            </a:r>
            <a:r>
              <a:rPr lang="en-GB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latin typeface="Courier"/>
              </a:rPr>
              <a:t>pi*t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period))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-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(beta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S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*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I) </a:t>
            </a:r>
            <a:r>
              <a:rPr lang="en-GB" dirty="0">
                <a:solidFill>
                  <a:srgbClr val="666666"/>
                </a:solidFill>
                <a:latin typeface="Courier"/>
              </a:rPr>
              <a:t>/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dirty="0">
                <a:latin typeface="Courier"/>
              </a:rPr>
              <a:t>N</a:t>
            </a:r>
            <a:br>
              <a:rPr lang="en-GB" dirty="0"/>
            </a:br>
            <a:r>
              <a:rPr lang="en-GB" dirty="0">
                <a:latin typeface="Courier"/>
              </a:rPr>
              <a:t>  res &lt;-</a:t>
            </a:r>
            <a:r>
              <a:rPr lang="en-GB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lang="en-GB" dirty="0">
                <a:latin typeface="Courier"/>
              </a:rPr>
              <a:t>(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c</a:t>
            </a:r>
            <a:r>
              <a:rPr lang="en-GB" dirty="0">
                <a:latin typeface="Courier"/>
              </a:rPr>
              <a:t>(</a:t>
            </a:r>
            <a:r>
              <a:rPr lang="en-GB" dirty="0" err="1">
                <a:latin typeface="Courier"/>
              </a:rPr>
              <a:t>dS</a:t>
            </a:r>
            <a:r>
              <a:rPr lang="en-GB" dirty="0">
                <a:latin typeface="Courier"/>
              </a:rPr>
              <a:t>, </a:t>
            </a:r>
            <a:r>
              <a:rPr lang="en-GB" dirty="0" err="1">
                <a:latin typeface="Courier"/>
              </a:rPr>
              <a:t>dI</a:t>
            </a:r>
            <a:r>
              <a:rPr lang="en-GB" dirty="0">
                <a:latin typeface="Courier"/>
              </a:rPr>
              <a:t>))</a:t>
            </a:r>
            <a:br>
              <a:rPr lang="en-GB" dirty="0"/>
            </a:br>
            <a:r>
              <a:rPr lang="en-GB" dirty="0">
                <a:latin typeface="Courier"/>
              </a:rPr>
              <a:t>  </a:t>
            </a:r>
            <a:r>
              <a:rPr lang="en-GB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lang="en-GB" dirty="0">
                <a:latin typeface="Courier"/>
              </a:rPr>
              <a:t>(res)</a:t>
            </a:r>
            <a:br>
              <a:rPr lang="en-GB" dirty="0"/>
            </a:br>
            <a:r>
              <a:rPr lang="en-GB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9C3A7-4345-EBC9-1C0C-F1FD34F8F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73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26A81D-3785-82EE-B243-4D466D51EF17}"/>
              </a:ext>
            </a:extLst>
          </p:cNvPr>
          <p:cNvSpPr txBox="1">
            <a:spLocks/>
          </p:cNvSpPr>
          <p:nvPr/>
        </p:nvSpPr>
        <p:spPr>
          <a:xfrm>
            <a:off x="609600" y="136323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000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Time-dependent parameters can be brought directly into the ODE function.</a:t>
            </a:r>
          </a:p>
        </p:txBody>
      </p:sp>
    </p:spTree>
    <p:extLst>
      <p:ext uri="{BB962C8B-B14F-4D97-AF65-F5344CB8AC3E}">
        <p14:creationId xmlns:p14="http://schemas.microsoft.com/office/powerpoint/2010/main" val="13704959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75FAB-8791-4A52-723C-453BC5AA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915-11C6-0BAE-FDD9-63F81813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4534F1-F443-A34E-293C-E77F58EC8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</p:spPr>
        <p:txBody>
          <a:bodyPr/>
          <a:lstStyle/>
          <a:p>
            <a:pPr lvl="1"/>
            <a:r>
              <a:rPr sz="2400" dirty="0" err="1"/>
              <a:t>deSolve</a:t>
            </a:r>
            <a:r>
              <a:rPr sz="2400" dirty="0"/>
              <a:t> has the capability to include ‘events’</a:t>
            </a:r>
          </a:p>
          <a:p>
            <a:pPr lvl="1"/>
            <a:r>
              <a:rPr sz="2400" dirty="0"/>
              <a:t>This can be used when you want to change the value of a state variable based on some condition</a:t>
            </a:r>
          </a:p>
          <a:p>
            <a:pPr lvl="1"/>
            <a:r>
              <a:rPr sz="2400" dirty="0"/>
              <a:t>Events can be specified as a </a:t>
            </a:r>
            <a:r>
              <a:rPr sz="2400" dirty="0" err="1"/>
              <a:t>data.frame</a:t>
            </a:r>
            <a:r>
              <a:rPr sz="2400" dirty="0"/>
              <a:t>, or in a function.</a:t>
            </a:r>
          </a:p>
          <a:p>
            <a:pPr lvl="1"/>
            <a:r>
              <a:rPr sz="2400" dirty="0"/>
              <a:t>Events can also be triggered by a root function.</a:t>
            </a:r>
          </a:p>
          <a:p>
            <a:pPr lvl="2"/>
            <a:r>
              <a:rPr sz="2000" dirty="0"/>
              <a:t>use a </a:t>
            </a:r>
            <a:r>
              <a:rPr sz="2000" dirty="0" err="1"/>
              <a:t>data.frame</a:t>
            </a:r>
            <a:r>
              <a:rPr sz="2000" dirty="0"/>
              <a:t> to specify times at which events occur</a:t>
            </a:r>
          </a:p>
          <a:p>
            <a:pPr lvl="2"/>
            <a:r>
              <a:rPr sz="2000" dirty="0"/>
              <a:t>use root function to trigger an event based on some condition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13C5B-F90A-814D-BAB8-976644703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1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A04B-3387-7A55-BE0F-A4D681C5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2B97-62AC-D5DE-75DA-CEE1E567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A23A693-0F0F-968F-2F05-FF5E9082D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630218"/>
                <a:ext cx="8229600" cy="482138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342991" rtl="0" eaLnBrk="1" latinLnBrk="0" hangingPunct="1">
                  <a:spcBef>
                    <a:spcPct val="20000"/>
                  </a:spcBef>
                  <a:buFont typeface="Arial"/>
                  <a:buNone/>
                  <a:defRPr sz="1800" b="0" i="0" kern="1200" baseline="0">
                    <a:solidFill>
                      <a:schemeClr val="tx1"/>
                    </a:solidFill>
                    <a:latin typeface="open sans" charset="0"/>
                    <a:ea typeface="+mn-ea"/>
                    <a:cs typeface="+mn-cs"/>
                  </a:defRPr>
                </a:lvl1pPr>
                <a:lvl2pPr marL="557361" indent="-214370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479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470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461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sz="2400" dirty="0"/>
                  <a:t>Let’s look at an example of using a root function</a:t>
                </a:r>
              </a:p>
              <a:p>
                <a:pPr lvl="1"/>
                <a:r>
                  <a:rPr lang="en-GB" sz="2400" dirty="0"/>
                  <a:t>We want to predict infection in a livestock population</a:t>
                </a:r>
              </a:p>
              <a:p>
                <a:pPr lvl="2"/>
                <a:r>
                  <a:rPr lang="en-GB" sz="2000" dirty="0"/>
                  <a:t>managed births, i.e. birth rate is a function of some target farm size </a:t>
                </a:r>
                <a14:m>
                  <m:oMath xmlns:m="http://schemas.openxmlformats.org/officeDocument/2006/math">
                    <m:r>
                      <a:rPr lang="en-GB" sz="200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GB" sz="2000" dirty="0"/>
              </a:p>
              <a:p>
                <a:pPr lvl="2"/>
                <a:r>
                  <a:rPr lang="en-GB" sz="2000" dirty="0"/>
                  <a:t>assume that death occurs at longer time scale than infection, so we don’t </a:t>
                </a:r>
                <a:r>
                  <a:rPr lang="en-GB" sz="2000" dirty="0" err="1"/>
                  <a:t>inc</a:t>
                </a:r>
                <a:r>
                  <a:rPr lang="en-GB" sz="2000" dirty="0"/>
                  <a:t>l</a:t>
                </a:r>
                <a:r>
                  <a:rPr lang="en-GB" sz="2000" dirty="0" err="1"/>
                  <a:t>ude</a:t>
                </a:r>
                <a:r>
                  <a:rPr lang="en-GB" sz="2000" dirty="0"/>
                  <a:t> it</a:t>
                </a:r>
              </a:p>
              <a:p>
                <a:pPr lvl="2"/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ar-AE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𝑏𝑁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𝑆𝐼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ar-AE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GB" sz="2400"/>
                                  <m:t>d</m:t>
                                </m:r>
                                <m: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𝑆𝐼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ar-AE" sz="2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mr>
                      </m:m>
                    </m:oMath>
                  </m:oMathPara>
                </a14:m>
                <a:endParaRPr lang="ar-AE" sz="2400" dirty="0"/>
              </a:p>
              <a:p>
                <a:endParaRPr lang="ar-AE" sz="2400" dirty="0"/>
              </a:p>
              <a:p>
                <a:r>
                  <a:rPr lang="en-GB" sz="2400" dirty="0"/>
                  <a:t>where </a:t>
                </a:r>
                <a14:m>
                  <m:oMath xmlns:m="http://schemas.openxmlformats.org/officeDocument/2006/math">
                    <m:r>
                      <a:rPr lang="en-GB" sz="240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B580B11-FE8A-2345-957F-B1306628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30218"/>
                <a:ext cx="8229600" cy="4821382"/>
              </a:xfrm>
              <a:prstGeom prst="rect">
                <a:avLst/>
              </a:prstGeom>
              <a:blipFill>
                <a:blip r:embed="rId2"/>
                <a:stretch>
                  <a:fillRect l="-1235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20C55-3455-4A92-FEA5-2F20BFD77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983BC-C929-E9F1-BD72-6AF17A88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62B0-5B05-7DBD-2480-FFF6377F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62B64B-6114-FE9B-7114-A6E1EF56BB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77818"/>
            <a:ext cx="8229600" cy="4821382"/>
          </a:xfrm>
        </p:spPr>
        <p:txBody>
          <a:bodyPr/>
          <a:lstStyle/>
          <a:p>
            <a:pPr marL="0" lvl="0" indent="0">
              <a:buNone/>
            </a:pPr>
            <a:r>
              <a:rPr sz="2000" dirty="0"/>
              <a:t>We have our model function,</a:t>
            </a:r>
            <a:endParaRPr lang="en-GB" sz="2000" dirty="0"/>
          </a:p>
          <a:p>
            <a:pPr marL="0" lvl="0" indent="0">
              <a:buNone/>
            </a:pPr>
            <a:endParaRPr sz="2000" dirty="0"/>
          </a:p>
          <a:p>
            <a:pPr marL="1270000" lvl="0" indent="0">
              <a:buNone/>
            </a:pPr>
            <a:r>
              <a:rPr sz="1800" dirty="0" err="1">
                <a:latin typeface="Courier"/>
              </a:rPr>
              <a:t>SI_open_model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sz="1800" dirty="0">
                <a:latin typeface="Courier"/>
              </a:rPr>
              <a:t>(times, state,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){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## Define variables</a:t>
            </a:r>
            <a:br>
              <a:rPr dirty="0"/>
            </a:br>
            <a:r>
              <a:rPr sz="1800" dirty="0">
                <a:latin typeface="Courier"/>
              </a:rPr>
              <a:t>  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I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N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Extract parameters</a:t>
            </a:r>
            <a:br>
              <a:rPr dirty="0"/>
            </a:br>
            <a:r>
              <a:rPr sz="1800" dirty="0">
                <a:latin typeface="Courier"/>
              </a:rPr>
              <a:t>  beta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"beta"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K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"K"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b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Define differential equations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 err="1">
                <a:latin typeface="Courier"/>
              </a:rPr>
              <a:t>dS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b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(K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K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( beta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 err="1">
                <a:latin typeface="Courier"/>
              </a:rPr>
              <a:t>dI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(beta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N </a:t>
            </a:r>
            <a:br>
              <a:rPr dirty="0"/>
            </a:br>
            <a:r>
              <a:rPr sz="1800" dirty="0">
                <a:latin typeface="Courier"/>
              </a:rPr>
              <a:t>  res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dS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dI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sz="1800" dirty="0">
                <a:latin typeface="Courier"/>
              </a:rPr>
              <a:t>(res)</a:t>
            </a:r>
            <a:br>
              <a:rPr dirty="0"/>
            </a:br>
            <a:r>
              <a:rPr sz="18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78396-11AF-5680-60A5-1EDA1DFF5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9656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6BDB9-1BDF-2B84-43CB-37EB7140D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7B0C-7496-A6E5-151C-633AB364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A8EDBC-F64F-BE22-F4E7-9BD562582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9" y="1369860"/>
                <a:ext cx="8464609" cy="482138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342991" rtl="0" eaLnBrk="1" latinLnBrk="0" hangingPunct="1">
                  <a:spcBef>
                    <a:spcPct val="20000"/>
                  </a:spcBef>
                  <a:buFont typeface="Arial"/>
                  <a:buNone/>
                  <a:defRPr sz="1800" b="0" i="0" kern="1200" baseline="0">
                    <a:solidFill>
                      <a:schemeClr val="tx1"/>
                    </a:solidFill>
                    <a:latin typeface="open sans" charset="0"/>
                    <a:ea typeface="+mn-ea"/>
                    <a:cs typeface="+mn-cs"/>
                  </a:defRPr>
                </a:lvl1pPr>
                <a:lvl2pPr marL="557361" indent="-214370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210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479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470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–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461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»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342991" rtl="0" eaLnBrk="1" latinLnBrk="0" hangingPunct="1">
                  <a:spcBef>
                    <a:spcPct val="20000"/>
                  </a:spcBef>
                  <a:buFont typeface="Arial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dirty="0"/>
                  <a:t>Our event is going to be a herd cull, removing a fraction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dirty="0"/>
                  <a:t>Firstly, we need to write a function which changes the appropriate state variables</a:t>
                </a:r>
              </a:p>
              <a:p>
                <a:pPr marL="1270000"/>
                <a:r>
                  <a:rPr lang="en-GB" dirty="0" err="1">
                    <a:latin typeface="Courier"/>
                  </a:rPr>
                  <a:t>event_I_cull</a:t>
                </a:r>
                <a:r>
                  <a:rPr lang="en-GB" dirty="0">
                    <a:latin typeface="Courier"/>
                  </a:rPr>
                  <a:t>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b="1" dirty="0">
                    <a:solidFill>
                      <a:srgbClr val="007020"/>
                    </a:solidFill>
                    <a:latin typeface="Courier"/>
                  </a:rPr>
                  <a:t>function</a:t>
                </a:r>
                <a:r>
                  <a:rPr lang="en-GB" dirty="0">
                    <a:latin typeface="Courier"/>
                  </a:rPr>
                  <a:t>(times, state, </a:t>
                </a:r>
                <a:r>
                  <a:rPr lang="en-GB" dirty="0" err="1">
                    <a:latin typeface="Courier"/>
                  </a:rPr>
                  <a:t>parms</a:t>
                </a:r>
                <a:r>
                  <a:rPr lang="en-GB" dirty="0">
                    <a:latin typeface="Courier"/>
                  </a:rPr>
                  <a:t>) {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r>
                  <a:rPr lang="en-GB" i="1" dirty="0">
                    <a:solidFill>
                      <a:srgbClr val="60A0B0"/>
                    </a:solidFill>
                    <a:latin typeface="Courier"/>
                  </a:rPr>
                  <a:t>## Define variables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I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state[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"I"</a:t>
                </a:r>
                <a:r>
                  <a:rPr lang="en-GB" dirty="0">
                    <a:latin typeface="Courier"/>
                  </a:rPr>
                  <a:t>]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r>
                  <a:rPr lang="en-GB" i="1" dirty="0">
                    <a:solidFill>
                      <a:srgbClr val="60A0B0"/>
                    </a:solidFill>
                    <a:latin typeface="Courier"/>
                  </a:rPr>
                  <a:t># Extract parameters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tau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 err="1">
                    <a:latin typeface="Courier"/>
                  </a:rPr>
                  <a:t>parms</a:t>
                </a:r>
                <a:r>
                  <a:rPr lang="en-GB" dirty="0">
                    <a:latin typeface="Courier"/>
                  </a:rPr>
                  <a:t>[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"tau"</a:t>
                </a:r>
                <a:r>
                  <a:rPr lang="en-GB" dirty="0">
                    <a:latin typeface="Courier"/>
                  </a:rPr>
                  <a:t>]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I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I </a:t>
                </a:r>
                <a:r>
                  <a:rPr lang="en-GB" dirty="0">
                    <a:solidFill>
                      <a:srgbClr val="666666"/>
                    </a:solidFill>
                    <a:latin typeface="Courier"/>
                  </a:rPr>
                  <a:t>*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(</a:t>
                </a:r>
                <a:r>
                  <a:rPr lang="en-GB"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lang="en-GB" dirty="0">
                    <a:latin typeface="Courier"/>
                  </a:rPr>
                  <a:t> </a:t>
                </a:r>
                <a:r>
                  <a:rPr lang="en-GB" dirty="0">
                    <a:solidFill>
                      <a:srgbClr val="666666"/>
                    </a:solidFill>
                    <a:latin typeface="Courier"/>
                  </a:rPr>
                  <a:t>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tau) </a:t>
                </a:r>
                <a:r>
                  <a:rPr lang="en-GB" i="1" dirty="0">
                    <a:solidFill>
                      <a:srgbClr val="60A0B0"/>
                    </a:solidFill>
                    <a:latin typeface="Courier"/>
                  </a:rPr>
                  <a:t># cull the infected population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state[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"I"</a:t>
                </a:r>
                <a:r>
                  <a:rPr lang="en-GB" dirty="0">
                    <a:latin typeface="Courier"/>
                  </a:rPr>
                  <a:t>] &lt;-</a:t>
                </a:r>
                <a:r>
                  <a:rPr lang="en-GB" dirty="0">
                    <a:solidFill>
                      <a:srgbClr val="4070A0"/>
                    </a:solidFill>
                    <a:latin typeface="Courier"/>
                  </a:rPr>
                  <a:t> </a:t>
                </a:r>
                <a:r>
                  <a:rPr lang="en-GB" dirty="0">
                    <a:latin typeface="Courier"/>
                  </a:rPr>
                  <a:t>I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  </a:t>
                </a:r>
                <a:r>
                  <a:rPr lang="en-GB" b="1" dirty="0">
                    <a:solidFill>
                      <a:srgbClr val="007020"/>
                    </a:solidFill>
                    <a:latin typeface="Courier"/>
                  </a:rPr>
                  <a:t>return</a:t>
                </a:r>
                <a:r>
                  <a:rPr lang="en-GB" dirty="0">
                    <a:latin typeface="Courier"/>
                  </a:rPr>
                  <a:t>(state)</a:t>
                </a:r>
                <a:br>
                  <a:rPr lang="en-GB" dirty="0"/>
                </a:br>
                <a:r>
                  <a:rPr lang="en-GB" dirty="0">
                    <a:latin typeface="Courier"/>
                  </a:rPr>
                  <a:t>}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5A8EDBC-F64F-BE22-F4E7-9BD562582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369860"/>
                <a:ext cx="8464609" cy="4821382"/>
              </a:xfrm>
              <a:prstGeom prst="rect">
                <a:avLst/>
              </a:prstGeom>
              <a:blipFill>
                <a:blip r:embed="rId2"/>
                <a:stretch>
                  <a:fillRect t="-789"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16C55-FB0B-8884-7F5D-4C2C41F7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9863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6192-E218-0659-935E-635E077F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52BD9-A6D6-3D18-FA94-CC3B3A99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40E3F5-7507-A810-E5F6-86BA9D426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dirty="0"/>
              <a:t>Secondly, we need to write a function which triggers the event</a:t>
            </a:r>
            <a:endParaRPr lang="en-GB" dirty="0"/>
          </a:p>
          <a:p>
            <a:pPr lvl="1"/>
            <a:endParaRPr dirty="0"/>
          </a:p>
          <a:p>
            <a:pPr marL="1270000" lvl="0" indent="0">
              <a:buNone/>
            </a:pPr>
            <a:r>
              <a:rPr sz="1800" dirty="0">
                <a:latin typeface="Courier"/>
              </a:rPr>
              <a:t>root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sz="1800" dirty="0">
                <a:latin typeface="Courier"/>
              </a:rPr>
              <a:t>(times, state,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){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## Define variables</a:t>
            </a:r>
            <a:br>
              <a:rPr dirty="0"/>
            </a:br>
            <a:r>
              <a:rPr sz="1800" dirty="0">
                <a:latin typeface="Courier"/>
              </a:rPr>
              <a:t>  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I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state[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"I"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N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S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Extract parameters</a:t>
            </a:r>
            <a:br>
              <a:rPr dirty="0"/>
            </a:br>
            <a:r>
              <a:rPr sz="1800" dirty="0">
                <a:latin typeface="Courier"/>
              </a:rPr>
              <a:t>  K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 err="1">
                <a:latin typeface="Courier"/>
              </a:rPr>
              <a:t>parms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"K"</a:t>
            </a:r>
            <a:r>
              <a:rPr sz="1800" dirty="0">
                <a:latin typeface="Courier"/>
              </a:rPr>
              <a:t>]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Our </a:t>
            </a:r>
            <a:r>
              <a:rPr lang="en-GB" sz="1800" i="1" dirty="0">
                <a:solidFill>
                  <a:srgbClr val="60A0B0"/>
                </a:solidFill>
                <a:latin typeface="Courier"/>
              </a:rPr>
              <a:t>condition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 is if more than half of the</a:t>
            </a:r>
            <a:r>
              <a:rPr lang="en-GB" sz="1800" i="1" dirty="0">
                <a:solidFill>
                  <a:srgbClr val="60A0B0"/>
                </a:solidFill>
                <a:latin typeface="Courier"/>
              </a:rPr>
              <a:t> </a:t>
            </a:r>
            <a:br>
              <a:rPr lang="en-GB" sz="1800" i="1" dirty="0">
                <a:solidFill>
                  <a:srgbClr val="60A0B0"/>
                </a:solidFill>
                <a:latin typeface="Courier"/>
              </a:rPr>
            </a:br>
            <a:r>
              <a:rPr lang="en-GB" sz="1800" i="1" dirty="0">
                <a:solidFill>
                  <a:srgbClr val="60A0B0"/>
                </a:solidFill>
                <a:latin typeface="Courier"/>
              </a:rPr>
              <a:t>  #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target herd size becomes infected</a:t>
            </a:r>
            <a:r>
              <a:rPr lang="en-GB" sz="1800" i="1" dirty="0">
                <a:solidFill>
                  <a:srgbClr val="60A0B0"/>
                </a:solidFill>
                <a:latin typeface="Courier"/>
              </a:rPr>
              <a:t>; we want</a:t>
            </a:r>
            <a:br>
              <a:rPr lang="en-GB" sz="1800" i="1" dirty="0">
                <a:solidFill>
                  <a:srgbClr val="60A0B0"/>
                </a:solidFill>
                <a:latin typeface="Courier"/>
              </a:rPr>
            </a:br>
            <a:r>
              <a:rPr lang="en-GB" sz="1800" i="1" dirty="0">
                <a:solidFill>
                  <a:srgbClr val="60A0B0"/>
                </a:solidFill>
                <a:latin typeface="Courier"/>
              </a:rPr>
              <a:t>  </a:t>
            </a:r>
            <a:r>
              <a:rPr lang="en-GB" i="1" dirty="0">
                <a:solidFill>
                  <a:srgbClr val="60A0B0"/>
                </a:solidFill>
                <a:latin typeface="Courier"/>
              </a:rPr>
              <a:t># our indicator to cross zero when this happens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lang="en-GB" sz="1800" dirty="0">
                <a:latin typeface="Courier"/>
              </a:rPr>
              <a:t>indicator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I </a:t>
            </a:r>
            <a:r>
              <a:rPr lang="en-GB"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latin typeface="Courier"/>
              </a:rPr>
              <a:t>K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0.5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sz="1800" dirty="0">
                <a:latin typeface="Courier"/>
              </a:rPr>
              <a:t>(</a:t>
            </a:r>
            <a:r>
              <a:rPr lang="en-GB" sz="1800" dirty="0">
                <a:latin typeface="Courier"/>
              </a:rPr>
              <a:t>indicator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7A997-B2B2-50D1-CA64-AC3597D7B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80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8FEBC-C3E1-B72C-9300-A658D80B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F4C7A9-B433-135C-3CAD-73707EDA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76869"/>
            <a:ext cx="9144000" cy="596762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lang="en-GB" sz="4000" dirty="0">
                <a:solidFill>
                  <a:schemeClr val="tx2"/>
                </a:solidFill>
              </a:rPr>
              <a:t>How do we model 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an infectious disease outbreak</a:t>
            </a:r>
            <a:br>
              <a:rPr lang="en-GB" sz="4000" dirty="0">
                <a:solidFill>
                  <a:schemeClr val="tx2"/>
                </a:solidFill>
              </a:rPr>
            </a:br>
            <a:r>
              <a:rPr lang="en-GB" sz="4000" dirty="0">
                <a:solidFill>
                  <a:schemeClr val="tx2"/>
                </a:solidFill>
              </a:rPr>
              <a:t>using ODEs?</a:t>
            </a:r>
            <a:endParaRPr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42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08BF-C827-F287-16DF-12693F37D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506B-7D0C-310C-B09B-2A83C0F9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‘events’ in </a:t>
            </a:r>
            <a:r>
              <a:rPr lang="en-GB" sz="2400" dirty="0" err="1"/>
              <a:t>deSolve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46B361-D7BE-14FB-7D50-E25622445D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199" y="1525604"/>
            <a:ext cx="8229600" cy="3043467"/>
          </a:xfrm>
        </p:spPr>
        <p:txBody>
          <a:bodyPr/>
          <a:lstStyle/>
          <a:p>
            <a:pPr marL="118000" lvl="0" indent="0">
              <a:buNone/>
            </a:pPr>
            <a:r>
              <a:rPr sz="1800" dirty="0" err="1">
                <a:latin typeface="Courier"/>
              </a:rPr>
              <a:t>output_raw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ode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y =</a:t>
            </a:r>
            <a:r>
              <a:rPr sz="1800" dirty="0">
                <a:latin typeface="Courier"/>
              </a:rPr>
              <a:t> state,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times =</a:t>
            </a:r>
            <a:r>
              <a:rPr sz="1800" dirty="0">
                <a:latin typeface="Courier"/>
              </a:rPr>
              <a:t> times,</a:t>
            </a:r>
            <a:r>
              <a:rPr lang="en-GB" sz="1800" dirty="0">
                <a:latin typeface="Courier"/>
              </a:rPr>
              <a:t>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SI_open_model</a:t>
            </a:r>
            <a:r>
              <a:rPr sz="1800" dirty="0">
                <a:latin typeface="Courier"/>
              </a:rPr>
              <a:t>,</a:t>
            </a:r>
            <a:r>
              <a:rPr lang="en-GB" sz="1800" dirty="0">
                <a:latin typeface="Courier"/>
              </a:rPr>
              <a:t>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parms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parameters,</a:t>
            </a:r>
            <a:r>
              <a:rPr lang="en-GB" sz="1800" dirty="0">
                <a:latin typeface="Courier"/>
              </a:rPr>
              <a:t>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method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lsoda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events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func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latin typeface="Courier"/>
              </a:rPr>
              <a:t>event_I_cull</a:t>
            </a:r>
            <a:r>
              <a:rPr sz="1800" dirty="0">
                <a:latin typeface="Courier"/>
              </a:rPr>
              <a:t>,</a:t>
            </a:r>
            <a:r>
              <a:rPr lang="en-GB" sz="1800" dirty="0">
                <a:latin typeface="Courier"/>
              </a:rPr>
              <a:t>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root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TRUE</a:t>
            </a:r>
            <a:r>
              <a:rPr sz="1800" dirty="0">
                <a:latin typeface="Courier"/>
              </a:rPr>
              <a:t>),</a:t>
            </a:r>
            <a:br>
              <a:rPr dirty="0"/>
            </a:br>
            <a:r>
              <a:rPr sz="1800" dirty="0">
                <a:latin typeface="Courier"/>
              </a:rPr>
              <a:t>      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rootfun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root)</a:t>
            </a:r>
            <a:endParaRPr lang="en-GB" sz="1800" dirty="0">
              <a:latin typeface="Courier"/>
            </a:endParaRPr>
          </a:p>
          <a:p>
            <a:pPr marL="1270000" lvl="0" indent="0">
              <a:buNone/>
            </a:pPr>
            <a:endParaRPr sz="1800" dirty="0">
              <a:latin typeface="Courier"/>
            </a:endParaRPr>
          </a:p>
          <a:p>
            <a:pPr marL="0" lvl="0" indent="0">
              <a:buNone/>
            </a:pPr>
            <a:r>
              <a:rPr sz="2400" dirty="0"/>
              <a:t>What does the output look like?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EF31DF-4621-E1CA-E404-D5299D335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8946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FEA5B-EA73-3A8C-B06E-93E66C65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8A34-E6AA-BFB7-9C0D-49E8F015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</a:t>
            </a:r>
            <a:r>
              <a:rPr lang="en-GB" sz="2400" dirty="0" err="1"/>
              <a:t>Rcpp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5CEF1-3F9B-A3A0-BFF2-12E1361B6D41}"/>
              </a:ext>
            </a:extLst>
          </p:cNvPr>
          <p:cNvSpPr txBox="1">
            <a:spLocks/>
          </p:cNvSpPr>
          <p:nvPr/>
        </p:nvSpPr>
        <p:spPr>
          <a:xfrm>
            <a:off x="457200" y="1510948"/>
            <a:ext cx="8229600" cy="4821382"/>
          </a:xfrm>
          <a:prstGeom prst="rect">
            <a:avLst/>
          </a:prstGeom>
        </p:spPr>
        <p:txBody>
          <a:bodyPr/>
          <a:lstStyle>
            <a:lvl1pPr marL="0" indent="0" algn="l" defTabSz="342991" rtl="0" eaLnBrk="1" latinLnBrk="0" hangingPunct="1">
              <a:spcBef>
                <a:spcPct val="20000"/>
              </a:spcBef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open sans" charset="0"/>
                <a:ea typeface="+mn-ea"/>
                <a:cs typeface="+mn-cs"/>
              </a:defRPr>
            </a:lvl1pPr>
            <a:lvl2pPr marL="557361" indent="-214370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479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470" indent="-171496" algn="l" defTabSz="3429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461" indent="-171496" algn="l" defTabSz="3429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3429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400" dirty="0" err="1"/>
              <a:t>Rcpp</a:t>
            </a:r>
            <a:r>
              <a:rPr lang="en-GB" sz="2400" dirty="0"/>
              <a:t> is an R package that provides an interface between R and C++</a:t>
            </a:r>
          </a:p>
          <a:p>
            <a:pPr lvl="1"/>
            <a:r>
              <a:rPr lang="en-GB" sz="2400" dirty="0"/>
              <a:t>The </a:t>
            </a:r>
            <a:r>
              <a:rPr lang="en-GB" sz="2400" dirty="0" err="1">
                <a:latin typeface="Courier"/>
              </a:rPr>
              <a:t>func</a:t>
            </a:r>
            <a:r>
              <a:rPr lang="en-GB" sz="2400" dirty="0"/>
              <a:t> input in </a:t>
            </a:r>
            <a:r>
              <a:rPr lang="en-GB" sz="2400" dirty="0">
                <a:latin typeface="Courier"/>
              </a:rPr>
              <a:t>ode</a:t>
            </a:r>
            <a:r>
              <a:rPr lang="en-GB" sz="2400" dirty="0"/>
              <a:t> can be written in C++</a:t>
            </a:r>
          </a:p>
          <a:p>
            <a:pPr lvl="1"/>
            <a:r>
              <a:rPr lang="en-GB" sz="2400" dirty="0"/>
              <a:t>Overcomes some of R’s speed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E305A-16A6-F631-CB45-7E5B9E945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616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63109-3CDB-DD57-DFAF-7635976EE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78A9-19EE-25E8-360F-D66AE245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Using </a:t>
            </a:r>
            <a:r>
              <a:rPr lang="en-GB" sz="2400" dirty="0" err="1"/>
              <a:t>Rcpp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23539C-B905-AD52-3550-D6CC47AEC5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252005"/>
            <a:ext cx="8229600" cy="4821382"/>
          </a:xfrm>
        </p:spPr>
        <p:txBody>
          <a:bodyPr/>
          <a:lstStyle/>
          <a:p>
            <a:pPr marL="118000" lvl="0" indent="0">
              <a:buNone/>
            </a:pPr>
            <a:r>
              <a:rPr sz="1300" dirty="0">
                <a:solidFill>
                  <a:srgbClr val="BC7A00"/>
                </a:solidFill>
                <a:latin typeface="Courier"/>
              </a:rPr>
              <a:t>#include </a:t>
            </a:r>
            <a:r>
              <a:rPr sz="1300" dirty="0">
                <a:latin typeface="Courier"/>
              </a:rPr>
              <a:t>&lt;</a:t>
            </a:r>
            <a:r>
              <a:rPr sz="1300" dirty="0" err="1">
                <a:latin typeface="Courier"/>
              </a:rPr>
              <a:t>Rcpp.h</a:t>
            </a:r>
            <a:r>
              <a:rPr sz="1300" dirty="0">
                <a:latin typeface="Courier"/>
              </a:rPr>
              <a:t>&gt;</a:t>
            </a:r>
            <a:br>
              <a:rPr sz="1300" dirty="0"/>
            </a:br>
            <a:r>
              <a:rPr sz="1300" b="1" dirty="0">
                <a:solidFill>
                  <a:srgbClr val="007020"/>
                </a:solidFill>
                <a:latin typeface="Courier"/>
              </a:rPr>
              <a:t>using</a:t>
            </a:r>
            <a:r>
              <a:rPr sz="1300" dirty="0">
                <a:latin typeface="Courier"/>
              </a:rPr>
              <a:t> </a:t>
            </a:r>
            <a:r>
              <a:rPr sz="1300" b="1" dirty="0">
                <a:solidFill>
                  <a:srgbClr val="007020"/>
                </a:solidFill>
                <a:latin typeface="Courier"/>
              </a:rPr>
              <a:t>namespace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Rcpp</a:t>
            </a:r>
            <a:r>
              <a:rPr sz="1300" dirty="0">
                <a:latin typeface="Courier"/>
              </a:rPr>
              <a:t>;</a:t>
            </a:r>
            <a:br>
              <a:rPr sz="1300" dirty="0"/>
            </a:br>
            <a:br>
              <a:rPr sz="1300" dirty="0"/>
            </a:br>
            <a:r>
              <a:rPr sz="1300" i="1" dirty="0">
                <a:solidFill>
                  <a:srgbClr val="60A0B0"/>
                </a:solidFill>
                <a:latin typeface="Courier"/>
              </a:rPr>
              <a:t>// [[</a:t>
            </a:r>
            <a:r>
              <a:rPr sz="1300" i="1" dirty="0" err="1">
                <a:solidFill>
                  <a:srgbClr val="60A0B0"/>
                </a:solidFill>
                <a:latin typeface="Courier"/>
              </a:rPr>
              <a:t>Rcpp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::export]]</a:t>
            </a:r>
            <a:br>
              <a:rPr sz="1300" dirty="0"/>
            </a:br>
            <a:r>
              <a:rPr sz="1300" dirty="0">
                <a:latin typeface="Courier"/>
              </a:rPr>
              <a:t>List </a:t>
            </a:r>
            <a:r>
              <a:rPr sz="1300" dirty="0" err="1">
                <a:latin typeface="Courier"/>
              </a:rPr>
              <a:t>SIR_cpp_model</a:t>
            </a:r>
            <a:r>
              <a:rPr sz="1300" dirty="0">
                <a:latin typeface="Courier"/>
              </a:rPr>
              <a:t>(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</a:t>
            </a:r>
            <a:r>
              <a:rPr lang="en-GB" sz="1300" dirty="0">
                <a:latin typeface="Courier"/>
              </a:rPr>
              <a:t>t</a:t>
            </a:r>
            <a:r>
              <a:rPr sz="1300" dirty="0">
                <a:latin typeface="Courier"/>
              </a:rPr>
              <a:t>,</a:t>
            </a:r>
            <a:r>
              <a:rPr lang="en-GB"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state,</a:t>
            </a:r>
            <a:br>
              <a:rPr sz="1300" dirty="0"/>
            </a:br>
            <a:r>
              <a:rPr lang="en-GB" sz="1300" dirty="0"/>
              <a:t>                                          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parms)</a:t>
            </a:r>
            <a:endParaRPr lang="en-GB" sz="1300" dirty="0">
              <a:latin typeface="Courier"/>
            </a:endParaRPr>
          </a:p>
          <a:p>
            <a:pPr marL="118000" lvl="0" indent="0">
              <a:buNone/>
            </a:pPr>
            <a:r>
              <a:rPr sz="1300" dirty="0">
                <a:latin typeface="Courier"/>
              </a:rPr>
              <a:t>{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// </a:t>
            </a:r>
            <a:r>
              <a:rPr lang="en-GB" sz="1300" i="1" dirty="0">
                <a:solidFill>
                  <a:srgbClr val="60A0B0"/>
                </a:solidFill>
                <a:latin typeface="Courier"/>
              </a:rPr>
              <a:t>Get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 variables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S = state[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"S"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I = state[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"I"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R = state[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"R"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N = S + I + R;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// </a:t>
            </a:r>
            <a:r>
              <a:rPr lang="en-GB" sz="1300" i="1" dirty="0">
                <a:solidFill>
                  <a:srgbClr val="60A0B0"/>
                </a:solidFill>
                <a:latin typeface="Courier"/>
              </a:rPr>
              <a:t>Get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 parameters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beta = parms[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"beta"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gamma = parms[</a:t>
            </a:r>
            <a:r>
              <a:rPr sz="1300" dirty="0">
                <a:solidFill>
                  <a:srgbClr val="4070A0"/>
                </a:solidFill>
                <a:latin typeface="Courier"/>
              </a:rPr>
              <a:t>"gamma"</a:t>
            </a:r>
            <a:r>
              <a:rPr sz="1300" dirty="0">
                <a:latin typeface="Courier"/>
              </a:rPr>
              <a:t>];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i="1" dirty="0">
                <a:solidFill>
                  <a:srgbClr val="60A0B0"/>
                </a:solidFill>
                <a:latin typeface="Courier"/>
              </a:rPr>
              <a:t>// Define differential equations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dS</a:t>
            </a:r>
            <a:r>
              <a:rPr sz="1300" dirty="0">
                <a:latin typeface="Courier"/>
              </a:rPr>
              <a:t> = -(beta * S * I) / N;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dI</a:t>
            </a:r>
            <a:r>
              <a:rPr sz="1300" dirty="0">
                <a:latin typeface="Courier"/>
              </a:rPr>
              <a:t> = (beta * S * I) / N - gamma * I;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>
                <a:solidFill>
                  <a:srgbClr val="902000"/>
                </a:solidFill>
                <a:latin typeface="Courier"/>
              </a:rPr>
              <a:t>double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dR</a:t>
            </a:r>
            <a:r>
              <a:rPr sz="1300" dirty="0">
                <a:latin typeface="Courier"/>
              </a:rPr>
              <a:t> = gamma * I;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 </a:t>
            </a:r>
            <a:r>
              <a:rPr sz="1300" dirty="0" err="1">
                <a:latin typeface="Courier"/>
              </a:rPr>
              <a:t>res_vec</a:t>
            </a:r>
            <a:r>
              <a:rPr sz="1300" dirty="0">
                <a:latin typeface="Courier"/>
              </a:rPr>
              <a:t> = </a:t>
            </a:r>
            <a:r>
              <a:rPr sz="1300" dirty="0" err="1">
                <a:latin typeface="Courier"/>
              </a:rPr>
              <a:t>NumericVector</a:t>
            </a:r>
            <a:r>
              <a:rPr sz="1300" dirty="0">
                <a:latin typeface="Courier"/>
              </a:rPr>
              <a:t>::create(</a:t>
            </a:r>
            <a:r>
              <a:rPr sz="1300" dirty="0" err="1">
                <a:latin typeface="Courier"/>
              </a:rPr>
              <a:t>dS</a:t>
            </a:r>
            <a:r>
              <a:rPr sz="1300" dirty="0">
                <a:latin typeface="Courier"/>
              </a:rPr>
              <a:t>, </a:t>
            </a:r>
            <a:r>
              <a:rPr sz="1300" dirty="0" err="1">
                <a:latin typeface="Courier"/>
              </a:rPr>
              <a:t>dI</a:t>
            </a:r>
            <a:r>
              <a:rPr sz="1300" dirty="0">
                <a:latin typeface="Courier"/>
              </a:rPr>
              <a:t>, </a:t>
            </a:r>
            <a:r>
              <a:rPr sz="1300" dirty="0" err="1">
                <a:latin typeface="Courier"/>
              </a:rPr>
              <a:t>dR</a:t>
            </a:r>
            <a:r>
              <a:rPr sz="1300" dirty="0">
                <a:latin typeface="Courier"/>
              </a:rPr>
              <a:t> );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List res = List::create(</a:t>
            </a:r>
            <a:r>
              <a:rPr sz="1300" dirty="0" err="1">
                <a:latin typeface="Courier"/>
              </a:rPr>
              <a:t>res_vec</a:t>
            </a:r>
            <a:r>
              <a:rPr sz="1300" dirty="0">
                <a:latin typeface="Courier"/>
              </a:rPr>
              <a:t>);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br>
              <a:rPr sz="1300" dirty="0"/>
            </a:br>
            <a:r>
              <a:rPr sz="1300" dirty="0">
                <a:latin typeface="Courier"/>
              </a:rPr>
              <a:t>    </a:t>
            </a:r>
            <a:r>
              <a:rPr sz="1300" b="1" dirty="0">
                <a:solidFill>
                  <a:srgbClr val="007020"/>
                </a:solidFill>
                <a:latin typeface="Courier"/>
              </a:rPr>
              <a:t>return</a:t>
            </a:r>
            <a:r>
              <a:rPr sz="1300" dirty="0">
                <a:latin typeface="Courier"/>
              </a:rPr>
              <a:t>(res);</a:t>
            </a:r>
            <a:br>
              <a:rPr sz="1300" dirty="0"/>
            </a:br>
            <a:r>
              <a:rPr sz="1300" dirty="0">
                <a:latin typeface="Courier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5CBDC-1C53-4BD9-D572-0F7B0328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695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C55F-F7F4-91AD-B92A-0EFF3215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A75C4E-4EEC-B5FD-21ED-9B6029FC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2956"/>
            <a:ext cx="9144000" cy="835301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rPr sz="4400" dirty="0">
                <a:solidFill>
                  <a:schemeClr val="tx2"/>
                </a:solidFill>
              </a:rPr>
              <a:t>Practical part 2</a:t>
            </a:r>
          </a:p>
        </p:txBody>
      </p:sp>
    </p:spTree>
    <p:extLst>
      <p:ext uri="{BB962C8B-B14F-4D97-AF65-F5344CB8AC3E}">
        <p14:creationId xmlns:p14="http://schemas.microsoft.com/office/powerpoint/2010/main" val="1519978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6D70A-A8C5-ECA3-655B-9AF693BE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4BDBD-2FCB-DDE3-28BD-9EF2D0B3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Practical part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39B8-26B3-D691-0156-690C9675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Objective: implement SIR with time dependent transmission and use the events function in </a:t>
            </a:r>
            <a:r>
              <a:rPr lang="en-GB" sz="2400" dirty="0" err="1"/>
              <a:t>deSolve</a:t>
            </a:r>
            <a:endParaRPr lang="en-GB" sz="2400" dirty="0"/>
          </a:p>
          <a:p>
            <a:pPr lvl="1"/>
            <a:r>
              <a:rPr lang="en-GB" sz="2400" dirty="0"/>
              <a:t>Answer parts I, II</a:t>
            </a:r>
          </a:p>
          <a:p>
            <a:pPr lvl="1"/>
            <a:r>
              <a:rPr lang="en-GB" sz="2400" dirty="0"/>
              <a:t>Part III is optional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C7503-366C-B8C6-328E-032593780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288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7359-BCD0-580E-F201-4269C5D0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Turning a model diagram into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743E1-21AD-3668-D37B-8A0938DFE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</p:spPr>
            <p:txBody>
              <a:bodyPr/>
              <a:lstStyle/>
              <a:p>
                <a:r>
                  <a:rPr lang="en-GB" dirty="0"/>
                  <a:t>With variables:</a:t>
                </a:r>
              </a:p>
              <a:p>
                <a:r>
                  <a:rPr lang="en-GB" dirty="0"/>
                  <a:t>	</a:t>
                </a:r>
                <a:r>
                  <a:rPr lang="en-GB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the number of susceptible people</a:t>
                </a:r>
              </a:p>
              <a:p>
                <a:r>
                  <a:rPr lang="en-GB" dirty="0"/>
                  <a:t>	</a:t>
                </a:r>
                <a:r>
                  <a:rPr lang="en-GB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the number of infectious people</a:t>
                </a:r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/>
                  <a:t> the number of recovered people</a:t>
                </a:r>
              </a:p>
              <a:p>
                <a:endParaRPr lang="en-GB" dirty="0"/>
              </a:p>
              <a:p>
                <a:r>
                  <a:rPr lang="en-GB" dirty="0"/>
                  <a:t>	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dirty="0"/>
                  <a:t> the total number of people</a:t>
                </a:r>
              </a:p>
              <a:p>
                <a:endParaRPr lang="en-GB" dirty="0"/>
              </a:p>
              <a:p>
                <a:r>
                  <a:rPr lang="en-GB" dirty="0"/>
                  <a:t>Let’s look at the “infection” and “recovery” transitions in more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C743E1-21AD-3668-D37B-8A0938DFE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16084"/>
                <a:ext cx="8229600" cy="2883115"/>
              </a:xfrm>
              <a:blipFill>
                <a:blip r:embed="rId2"/>
                <a:stretch>
                  <a:fillRect l="-617" t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97023-D00E-0301-E965-97B2414E8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E6475D-BDED-4D62-A64C-203EC56ADB6A}" type="slidenum">
              <a:rPr lang="en-GB" smtClean="0"/>
              <a:t>8</a:t>
            </a:fld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F1DF0B-7BB5-4F79-F66C-C3324BB5DBD5}"/>
              </a:ext>
            </a:extLst>
          </p:cNvPr>
          <p:cNvCxnSpPr>
            <a:cxnSpLocks/>
          </p:cNvCxnSpPr>
          <p:nvPr/>
        </p:nvCxnSpPr>
        <p:spPr>
          <a:xfrm>
            <a:off x="2026178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0E0C1-2223-2931-245B-E6A3E8CEFCCE}"/>
              </a:ext>
            </a:extLst>
          </p:cNvPr>
          <p:cNvCxnSpPr>
            <a:cxnSpLocks/>
          </p:cNvCxnSpPr>
          <p:nvPr/>
        </p:nvCxnSpPr>
        <p:spPr>
          <a:xfrm>
            <a:off x="5418891" y="2049285"/>
            <a:ext cx="1718689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1CBB30-CE1E-6D84-FE9F-5C44DA9A85EA}"/>
              </a:ext>
            </a:extLst>
          </p:cNvPr>
          <p:cNvSpPr txBox="1"/>
          <p:nvPr/>
        </p:nvSpPr>
        <p:spPr>
          <a:xfrm>
            <a:off x="1696357" y="1576894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0D532-5F56-E6AD-9C1C-F710CB1B9F3F}"/>
              </a:ext>
            </a:extLst>
          </p:cNvPr>
          <p:cNvSpPr txBox="1"/>
          <p:nvPr/>
        </p:nvSpPr>
        <p:spPr>
          <a:xfrm>
            <a:off x="5108825" y="1587252"/>
            <a:ext cx="2325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5955C0-A2A6-6A58-A151-109055E088D7}"/>
              </a:ext>
            </a:extLst>
          </p:cNvPr>
          <p:cNvSpPr txBox="1"/>
          <p:nvPr/>
        </p:nvSpPr>
        <p:spPr>
          <a:xfrm>
            <a:off x="0" y="2372226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susceptible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B86C3-94C3-7EE9-F960-9F990DA20D01}"/>
              </a:ext>
            </a:extLst>
          </p:cNvPr>
          <p:cNvSpPr txBox="1"/>
          <p:nvPr/>
        </p:nvSpPr>
        <p:spPr>
          <a:xfrm>
            <a:off x="3368374" y="2372226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infectious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2569F-C9D7-6233-20BF-93EAC8466EC8}"/>
              </a:ext>
            </a:extLst>
          </p:cNvPr>
          <p:cNvSpPr txBox="1"/>
          <p:nvPr/>
        </p:nvSpPr>
        <p:spPr>
          <a:xfrm>
            <a:off x="6798306" y="2372226"/>
            <a:ext cx="234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recovered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A9B609-339D-4698-E4C4-A672313ABA5D}"/>
              </a:ext>
            </a:extLst>
          </p:cNvPr>
          <p:cNvSpPr txBox="1"/>
          <p:nvPr/>
        </p:nvSpPr>
        <p:spPr>
          <a:xfrm>
            <a:off x="869952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62242-E1FB-E2E7-B1A1-C9C09D610856}"/>
              </a:ext>
            </a:extLst>
          </p:cNvPr>
          <p:cNvSpPr txBox="1"/>
          <p:nvPr/>
        </p:nvSpPr>
        <p:spPr>
          <a:xfrm>
            <a:off x="4283187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89006-EEA9-5621-E27F-E863F1A9D033}"/>
              </a:ext>
            </a:extLst>
          </p:cNvPr>
          <p:cNvSpPr txBox="1"/>
          <p:nvPr/>
        </p:nvSpPr>
        <p:spPr>
          <a:xfrm>
            <a:off x="7673230" y="1707754"/>
            <a:ext cx="60579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GB" sz="36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34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SHTM_Presentation_Template_4.3.potx" id="{36DD23E2-2B4D-4C02-87ED-940A54CBCDE4}" vid="{3E1D11D4-E105-447B-B68A-CA0B015ED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4639</TotalTime>
  <Words>5536</Words>
  <Application>Microsoft Macintosh PowerPoint</Application>
  <PresentationFormat>On-screen Show (4:3)</PresentationFormat>
  <Paragraphs>783</Paragraphs>
  <Slides>84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Arial</vt:lpstr>
      <vt:lpstr>Calibri</vt:lpstr>
      <vt:lpstr>Cambria Math</vt:lpstr>
      <vt:lpstr>Courier</vt:lpstr>
      <vt:lpstr>Lucida Console</vt:lpstr>
      <vt:lpstr>merriweather</vt:lpstr>
      <vt:lpstr>open sans</vt:lpstr>
      <vt:lpstr>open sans</vt:lpstr>
      <vt:lpstr>Main_Presentation_Title_Page</vt:lpstr>
      <vt:lpstr>Ordinary Differential Equations</vt:lpstr>
      <vt:lpstr>Outline for session 1</vt:lpstr>
      <vt:lpstr>Ordinary differential equations</vt:lpstr>
      <vt:lpstr>Reminder: Difference equations</vt:lpstr>
      <vt:lpstr>Ordinary differential equations</vt:lpstr>
      <vt:lpstr>Ordinary differential equations</vt:lpstr>
      <vt:lpstr>Ordinary differential equations</vt:lpstr>
      <vt:lpstr>How do we model  an infectious disease outbreak using ODEs?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Turning a model diagram into ODEs</vt:lpstr>
      <vt:lpstr>Solving ODE models in R with the deSolve package</vt:lpstr>
      <vt:lpstr>Using the R package deSolve</vt:lpstr>
      <vt:lpstr>Susceptible Infected (SI) model</vt:lpstr>
      <vt:lpstr>Solving SI model using deSolve</vt:lpstr>
      <vt:lpstr>Solving SI model using deSolve</vt:lpstr>
      <vt:lpstr>Solving SI model using deSolve</vt:lpstr>
      <vt:lpstr>Solving SI model using deSolve</vt:lpstr>
      <vt:lpstr>Solving SI model using deSolve</vt:lpstr>
      <vt:lpstr>Solving SI model using deSolve</vt:lpstr>
      <vt:lpstr>Practical 1 Solving ODEs using deSolve</vt:lpstr>
      <vt:lpstr>Practical 1</vt:lpstr>
      <vt:lpstr>Practical 1: SI model</vt:lpstr>
      <vt:lpstr>Practical 1: SI model</vt:lpstr>
      <vt:lpstr>Practical 1: SI model</vt:lpstr>
      <vt:lpstr>Practical 1: SI model</vt:lpstr>
      <vt:lpstr>Practical 1: SIR model</vt:lpstr>
      <vt:lpstr>Practical 1: SEIR model</vt:lpstr>
      <vt:lpstr>ODEs session 1 summary</vt:lpstr>
      <vt:lpstr>Ordinary Differential Equations, session 2</vt:lpstr>
      <vt:lpstr>Outline for session 2</vt:lpstr>
      <vt:lpstr>Ordinary differential equations: Recap</vt:lpstr>
      <vt:lpstr>How does numerical  integration of ODEs work?</vt:lpstr>
      <vt:lpstr>Numerical integration</vt:lpstr>
      <vt:lpstr>Euler’s method</vt:lpstr>
      <vt:lpstr>Euler’s method</vt:lpstr>
      <vt:lpstr>Euler’s method</vt:lpstr>
      <vt:lpstr>Quadratic method</vt:lpstr>
      <vt:lpstr>Quadratic method</vt:lpstr>
      <vt:lpstr>Quadratic method</vt:lpstr>
      <vt:lpstr>Quadratic method</vt:lpstr>
      <vt:lpstr>Quadratic method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Approximation methods compared</vt:lpstr>
      <vt:lpstr>Usage in deSolve</vt:lpstr>
      <vt:lpstr>Usage in deSolve</vt:lpstr>
      <vt:lpstr>Usage in deSolve</vt:lpstr>
      <vt:lpstr>Advanced use of deSolve</vt:lpstr>
      <vt:lpstr>Advanced use of deSolve package</vt:lpstr>
      <vt:lpstr>Time dependent parameters</vt:lpstr>
      <vt:lpstr>Time dependent parameters</vt:lpstr>
      <vt:lpstr>Time dependent parameters</vt:lpstr>
      <vt:lpstr>Events</vt:lpstr>
      <vt:lpstr>Events</vt:lpstr>
      <vt:lpstr>Time dependent parameters</vt:lpstr>
      <vt:lpstr>Time dependent parameters</vt:lpstr>
      <vt:lpstr>Using ‘events’ in deSolve</vt:lpstr>
      <vt:lpstr>Using ‘events’ in deSolve</vt:lpstr>
      <vt:lpstr>Using ‘events’ in deSolve</vt:lpstr>
      <vt:lpstr>Using ‘events’ in deSolve</vt:lpstr>
      <vt:lpstr>Using ‘events’ in deSolve</vt:lpstr>
      <vt:lpstr>Using ‘events’ in deSolve</vt:lpstr>
      <vt:lpstr>Using Rcpp</vt:lpstr>
      <vt:lpstr>Using Rcpp</vt:lpstr>
      <vt:lpstr>Practical part 2</vt:lpstr>
      <vt:lpstr>Practical part 2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23</TotalTime>
  <Words>14</Words>
  <Application>Microsoft Office PowerPoint</Application>
  <PresentationFormat>On-screen Show (4:3)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merriweather</vt:lpstr>
      <vt:lpstr>Open Sans</vt:lpstr>
      <vt:lpstr>Open Sans</vt:lpstr>
      <vt:lpstr>Main_Presentation_Title_Page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London School of Hygiene &amp; Tropical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Ordinary differential equations</dc:title>
  <dc:creator>Amanda Minter</dc:creator>
  <cp:keywords/>
  <cp:lastModifiedBy>Nicholas Davies</cp:lastModifiedBy>
  <cp:revision>99</cp:revision>
  <dcterms:created xsi:type="dcterms:W3CDTF">2019-06-14T11:04:30Z</dcterms:created>
  <dcterms:modified xsi:type="dcterms:W3CDTF">2024-09-10T08:19:22Z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>../../Infrastructure/extras.bib</vt:lpwstr>
  </property>
  <property fmtid="{D5CDD505-2E9C-101B-9397-08002B2CF9AE}" pid="3" name="csl">
    <vt:lpwstr>../../Infrastructure/chicago-author-date.csl</vt:lpwstr>
  </property>
  <property fmtid="{D5CDD505-2E9C-101B-9397-08002B2CF9AE}" pid="4" name="date">
    <vt:lpwstr>June 2019</vt:lpwstr>
  </property>
  <property fmtid="{D5CDD505-2E9C-101B-9397-08002B2CF9AE}" pid="5" name="header-includes">
    <vt:lpwstr>---------</vt:lpwstr>
  </property>
  <property fmtid="{D5CDD505-2E9C-101B-9397-08002B2CF9AE}" pid="6" name="output">
    <vt:lpwstr/>
  </property>
  <property fmtid="{D5CDD505-2E9C-101B-9397-08002B2CF9AE}" pid="7" name="tables">
    <vt:lpwstr>yes</vt:lpwstr>
  </property>
</Properties>
</file>